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Slides/notesSlide2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4"/>
  </p:sldMasterIdLst>
  <p:notesMasterIdLst>
    <p:notesMasterId r:id="rId16"/>
  </p:notesMasterIdLst>
  <p:sldIdLst>
    <p:sldId id="256" r:id="rId18"/>
    <p:sldId id="257" r:id="rId19"/>
    <p:sldId id="281" r:id="rId20"/>
    <p:sldId id="262" r:id="rId21"/>
    <p:sldId id="263" r:id="rId22"/>
    <p:sldId id="270" r:id="rId23"/>
    <p:sldId id="282" r:id="rId24"/>
    <p:sldId id="280" r:id="rId25"/>
    <p:sldId id="264" r:id="rId26"/>
    <p:sldId id="283" r:id="rId27"/>
    <p:sldId id="294" r:id="rId28"/>
    <p:sldId id="310" r:id="rId30"/>
    <p:sldId id="272" r:id="rId31"/>
    <p:sldId id="289" r:id="rId32"/>
    <p:sldId id="290" r:id="rId33"/>
    <p:sldId id="305" r:id="rId34"/>
    <p:sldId id="307" r:id="rId35"/>
    <p:sldId id="309" r:id="rId36"/>
    <p:sldId id="284" r:id="rId37"/>
    <p:sldId id="279" r:id="rId39"/>
    <p:sldId id="265" r:id="rId40"/>
    <p:sldId id="298" r:id="rId41"/>
    <p:sldId id="302" r:id="rId42"/>
    <p:sldId id="293" r:id="rId43"/>
    <p:sldId id="303" r:id="rId44"/>
    <p:sldId id="299" r:id="rId46"/>
    <p:sldId id="300" r:id="rId47"/>
    <p:sldId id="301" r:id="rId48"/>
    <p:sldId id="278" r:id="rId49"/>
    <p:sldId id="266" r:id="rId50"/>
    <p:sldId id="285" r:id="rId51"/>
    <p:sldId id="292" r:id="rId52"/>
    <p:sldId id="273" r:id="rId53"/>
    <p:sldId id="277" r:id="rId54"/>
    <p:sldId id="295" r:id="rId55"/>
    <p:sldId id="274" r:id="rId56"/>
    <p:sldId id="312" r:id="rId57"/>
    <p:sldId id="276" r:id="rId59"/>
    <p:sldId id="26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70AD47"/>
    <a:srgbClr val="92D050"/>
    <a:srgbClr val="F1F4F7"/>
    <a:srgbClr val="FAFFD9"/>
    <a:srgbClr val="FFC000"/>
    <a:srgbClr val="F79191"/>
    <a:srgbClr val="0099CC"/>
    <a:srgbClr val="E8E3B9"/>
    <a:srgbClr val="928052"/>
    <a:srgbClr val="A9986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4995" autoAdjust="0"/>
    <p:restoredTop sz="9637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773" y="62"/>
      </p:cViewPr>
      <p:guideLst>
        <p:guide orient="horz" pos="2159"/>
        <p:guide pos="37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slide" Target="slides/slide22.xml"></Relationship><Relationship Id="rId42" Type="http://schemas.openxmlformats.org/officeDocument/2006/relationships/slide" Target="slides/slide23.xml"></Relationship><Relationship Id="rId43" Type="http://schemas.openxmlformats.org/officeDocument/2006/relationships/slide" Target="slides/slide24.xml"></Relationship><Relationship Id="rId44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1" Type="http://schemas.openxmlformats.org/officeDocument/2006/relationships/slide" Target="slides/slide31.xml"></Relationship><Relationship Id="rId52" Type="http://schemas.openxmlformats.org/officeDocument/2006/relationships/slide" Target="slides/slide32.xml"></Relationship><Relationship Id="rId53" Type="http://schemas.openxmlformats.org/officeDocument/2006/relationships/slide" Target="slides/slide33.xml"></Relationship><Relationship Id="rId54" Type="http://schemas.openxmlformats.org/officeDocument/2006/relationships/slide" Target="slides/slide34.xml"></Relationship><Relationship Id="rId55" Type="http://schemas.openxmlformats.org/officeDocument/2006/relationships/slide" Target="slides/slide35.xml"></Relationship><Relationship Id="rId56" Type="http://schemas.openxmlformats.org/officeDocument/2006/relationships/slide" Target="slides/slide36.xml"></Relationship><Relationship Id="rId57" Type="http://schemas.openxmlformats.org/officeDocument/2006/relationships/slide" Target="slides/slide37.xml"></Relationship><Relationship Id="rId59" Type="http://schemas.openxmlformats.org/officeDocument/2006/relationships/slide" Target="slides/slide38.xml"></Relationship><Relationship Id="rId60" Type="http://schemas.openxmlformats.org/officeDocument/2006/relationships/slide" Target="slides/slide39.xml"></Relationship><Relationship Id="rId62" Type="http://schemas.openxmlformats.org/officeDocument/2006/relationships/viewProps" Target="viewProps.xml"></Relationship><Relationship Id="rId63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243624872.xlsx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Selenium 4.3.0</c:v>
                </c:pt>
                <c:pt idx="1">
                  <c:v>Pandas 1.3.5</c:v>
                </c:pt>
                <c:pt idx="2">
                  <c:v>Numpy 1.21.6</c:v>
                </c:pt>
                <c:pt idx="3">
                  <c:v>Scikit-learn 1.0.2</c:v>
                </c:pt>
                <c:pt idx="4">
                  <c:v>Keras 2.8.0</c:v>
                </c:pt>
                <c:pt idx="5">
                  <c:v>pytorch 1.11.0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7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46-4A2A-816A-B61D00A760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Selenium 4.3.0</c:v>
                </c:pt>
                <c:pt idx="1">
                  <c:v>Pandas 1.3.5</c:v>
                </c:pt>
                <c:pt idx="2">
                  <c:v>Numpy 1.21.6</c:v>
                </c:pt>
                <c:pt idx="3">
                  <c:v>Scikit-learn 1.0.2</c:v>
                </c:pt>
                <c:pt idx="4">
                  <c:v>Keras 2.8.0</c:v>
                </c:pt>
                <c:pt idx="5">
                  <c:v>pytorch 1.11.0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46-4A2A-816A-B61D00A760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9"/>
        <c:overlap val="100"/>
        <c:axId val="529608560"/>
        <c:axId val="529606592"/>
      </c:barChart>
      <c:catAx>
        <c:axId val="5296085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pPr>
            <a:endParaRPr lang="ko-KR"/>
          </a:p>
        </c:txPr>
        <c:crossAx val="529606592"/>
        <c:crosses val="autoZero"/>
        <c:auto val="1"/>
        <c:lblAlgn val="ctr"/>
        <c:lblOffset val="100"/>
        <c:noMultiLvlLbl val="0"/>
      </c:catAx>
      <c:valAx>
        <c:axId val="529606592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960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G마켓 산스 Medium" panose="02000000000000000000" pitchFamily="50" charset="-127"/>
          <a:ea typeface="G마켓 산스 Medium" panose="02000000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E27A0-FD6F-45DC-A55E-90FA6395FD52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986CE-1065-4284-82AA-1B5573A5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6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86CE-1065-4284-82AA-1B5573A519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23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86CE-1065-4284-82AA-1B5573A519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11674"/>
      </p:ext>
    </p:extLst>
  </p:cSld>
  <p:clrMapOvr>
    <a:masterClrMapping/>
  </p:clrMapOvr>
</p:notes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3" name="슬라이드 노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/>
                <a:endParaRPr lang="ko-KR" altLang="en-US" dirty="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3" name="슬라이드 노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</p:spTree>
        <p:extLst>
          <p:ext uri="{BB962C8B-B14F-4D97-AF65-F5344CB8AC3E}">
            <p14:creationId val="401630749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86CE-1065-4284-82AA-1B5573A519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8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D4D77-91B8-9EE1-83E6-7D844E484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2518AA-95E3-3EF9-43DB-DCE84AD89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35A6B-913E-782D-0A82-24BEFEB6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A876A-3F8C-3361-913B-0DC3B67E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8DFCC-F269-A018-9A10-37EA9E35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9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2D2BF-6238-2125-DB56-3C06AC8E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D689D-DBDA-CAEB-5089-0E2943CF1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3A2A7-B61C-6DF9-D8FA-5B929E11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023B7-D699-9602-160D-D2684D7E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6983D-7710-1E01-982A-DFA51721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9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C73C5F-30F5-3CC0-8E70-38E13CC9F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BC746-0B15-AFE2-65DA-077FC63CD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83ECB-F144-EBF9-9D94-CDACAC9B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4A74C-510B-DDFA-FB16-F6CBA904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25012-90EE-7C57-9D03-C0F0C146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70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09/08/2022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8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5DCD-4899-A065-A51F-D85493C6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7A37A-758D-FCE8-7ED9-3EF70E83F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6054A-F178-77C9-A776-5FAB4D3F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86D45-2651-1384-225A-FF6DDD3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A6C09-C9D2-EF36-1180-F8A37606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5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D67D5-E0AB-B0F3-945A-5CA3B98A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80012-AF9D-D0BE-A352-A198D2A28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113BE-500A-12E0-D6EA-8EA01056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0C571-78BC-A9E7-94D9-005C7ABD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21855-BECD-4258-83B6-3801709E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1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81713-007B-7E5C-1FF1-44BAF691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2F8CC-C15B-3624-92ED-F03B4164E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FBFDCE-B445-6208-614E-BD0066468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1A8494-233A-8B95-C5CC-3BB742BB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8EB490-85AF-34FB-713B-4D147155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2E1A47-E7E2-F64E-0FC4-D6560AEC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B45D2-F838-3BF5-2922-5A2E55B9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1561CD-C32E-566C-4324-4383DFEC7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0E855-78A3-E1BE-0890-D2EB9D04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BCD2CB-D4DE-326E-8343-33C0799B0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9A6206-66DE-A29F-B23A-0E8FC4A7D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B7A5D8-F6ED-63F5-170F-A2597C0A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DF5DC1-25F0-5414-C3BF-8144E75B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2ECEE4-D672-734C-65E3-934559A7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2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43598-464B-AABC-7BCB-705E288F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D774A0-2D9E-7D3A-2DFF-3EA61D47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C231BB-8E6A-20B6-B25C-6E6A1B95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A1F3C9-9E85-1860-1224-B5B6BBD4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8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1C7B27-2607-9DC3-E893-5488F8ABF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740F60-0F89-F166-D87D-24737CB6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9D6EA-A8D9-3183-F3F6-CC6C108E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4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5C219-D81D-4FD3-D1FC-3E4471AD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EB4E8-94D5-97A9-0C65-C8618BF46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9A7C31-AB8D-823A-F41C-28300B9F0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7D7BC-043C-7D14-3A90-87702009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53D9DB-259F-2780-F98C-46FA6F4F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C38BB-6EA1-A1C1-4E57-2660047A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7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63678-5BB2-E4EA-7B99-90373F21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2B4254-4267-CF10-908A-04472C458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01FA1C-7EB2-EF30-CEE6-320E18621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6F3B72-9E5B-1C34-D350-92A1D156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3F2B5-E93C-A9C0-0D72-BC6D287E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E34918-424E-A9EF-BBAB-C1C15A76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2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7AA101-0285-621F-3B2E-BA6EE4C3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06059-92CA-8692-3A2B-DA9CB827F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B4064B-48C0-2945-2217-9D46DD494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C951-ACAE-46AB-9632-F9C1206E2E7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81251-25D0-0D50-8564-66758F96A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1CA468-4050-A18D-FD11-30C119DC8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95791-6AA2-40EE-8600-2118C1275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8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chart" Target="../charts/chart1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7" Type="http://schemas.microsoft.com/office/2007/relationships/hdphoto" Target="../media/hdphoto2.wdp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33.png"></Relationship><Relationship Id="rId5" Type="http://schemas.openxmlformats.org/officeDocument/2006/relationships/image" Target="../media/image32.png"></Relationship><Relationship Id="rId4" Type="http://schemas.openxmlformats.org/officeDocument/2006/relationships/image" Target="../media/image31.png"></Relationship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1.xml"></Relationship><Relationship Id="rId4" Type="http://schemas.microsoft.com/office/2007/relationships/hdphoto" Target="../media/hdphoto2.wdp"></Relationship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50.png"></Relationship><Relationship Id="rId2" Type="http://schemas.openxmlformats.org/officeDocument/2006/relationships/notesSlide" Target="../notesSlides/notesSlide24.xml"></Relationship><Relationship Id="rId4" Type="http://schemas.openxmlformats.org/officeDocument/2006/relationships/image" Target="../media/image51.png"></Relationship><Relationship Id="rId5" Type="http://schemas.openxmlformats.org/officeDocument/2006/relationships/slideLayout" Target="../slideLayouts/slideLayout1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12.xml"></Relationship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notesSlide" Target="../notesSlides/notesSlide37.xml"></Relationship><Relationship Id="rId1" Type="http://schemas.openxmlformats.org/officeDocument/2006/relationships/slideLayout" Target="../slideLayouts/slideLayout1.xml"></Relationship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976D976-4799-9CFA-CE09-1D5635935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" t="46549" b="6953"/>
          <a:stretch/>
        </p:blipFill>
        <p:spPr>
          <a:xfrm>
            <a:off x="0" y="0"/>
            <a:ext cx="12205544" cy="28817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56E35-77B0-3D3F-612A-BF74E060B0A4}"/>
              </a:ext>
            </a:extLst>
          </p:cNvPr>
          <p:cNvSpPr/>
          <p:nvPr/>
        </p:nvSpPr>
        <p:spPr>
          <a:xfrm>
            <a:off x="0" y="0"/>
            <a:ext cx="12191999" cy="287110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4B65CE-5BD7-79B5-4ED6-E279A369041F}"/>
              </a:ext>
            </a:extLst>
          </p:cNvPr>
          <p:cNvSpPr txBox="1">
            <a:spLocks/>
          </p:cNvSpPr>
          <p:nvPr/>
        </p:nvSpPr>
        <p:spPr>
          <a:xfrm>
            <a:off x="475375" y="263237"/>
            <a:ext cx="11258194" cy="1833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</a:rPr>
              <a:t>금융 뉴스 및 </a:t>
            </a:r>
            <a:r>
              <a:rPr lang="en-US" altLang="ko-KR" sz="4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</a:rPr>
              <a:t>SNS </a:t>
            </a:r>
            <a:r>
              <a:rPr lang="ko-KR" altLang="en-US" sz="4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</a:rPr>
              <a:t>감성분석을 통한 </a:t>
            </a:r>
            <a:endParaRPr lang="en-US" altLang="ko-KR" sz="49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Arial"/>
            </a:endParaRPr>
          </a:p>
          <a:p>
            <a:r>
              <a:rPr lang="ko-KR" altLang="en-US" sz="4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/>
              </a:rPr>
              <a:t>주가예측 모델 개발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45BCB90-5373-F54A-DF06-058801F7C717}"/>
              </a:ext>
            </a:extLst>
          </p:cNvPr>
          <p:cNvSpPr txBox="1">
            <a:spLocks/>
          </p:cNvSpPr>
          <p:nvPr/>
        </p:nvSpPr>
        <p:spPr>
          <a:xfrm>
            <a:off x="252844" y="2881745"/>
            <a:ext cx="5744085" cy="3833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600" b="1" dirty="0">
                <a:solidFill>
                  <a:schemeClr val="accent1"/>
                </a:solidFill>
              </a:rPr>
              <a:t>WORK TEAM &amp; MEMBERS</a:t>
            </a:r>
          </a:p>
          <a:p>
            <a:pPr marL="92075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Team 1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팀장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오진영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92075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구창회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김세리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박재형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이재성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92075" algn="l">
              <a:lnSpc>
                <a:spcPct val="120000"/>
              </a:lnSpc>
              <a:spcBef>
                <a:spcPts val="0"/>
              </a:spcBef>
            </a:pP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600" b="1" dirty="0">
                <a:solidFill>
                  <a:schemeClr val="accent1"/>
                </a:solidFill>
              </a:rPr>
              <a:t>WORK SCHEDULE</a:t>
            </a: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22.06.24	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착수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22.06.27 	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및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22.07.06	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구현 및 오류 수정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22.07.18 	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평가 및 발표자료 작성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22.07.25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모델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차평가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모의투자 진행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22.08.05	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결과자료 수정 및 프로젝트 종료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endParaRPr lang="en-US" altLang="ko-KR" sz="1000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600" b="1" dirty="0">
                <a:solidFill>
                  <a:schemeClr val="accent1"/>
                </a:solidFill>
              </a:rPr>
              <a:t>WORK RULE</a:t>
            </a: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Data : 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네이버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다음 뉴스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네이버 및 다음 주식토론방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타이틀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Language : Python</a:t>
            </a:r>
          </a:p>
          <a:p>
            <a:pPr marL="114300"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 모델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Logistic Regression, LSTM, </a:t>
            </a:r>
            <a:r>
              <a:rPr lang="en-US" altLang="ko-KR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KlueBERT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0339A869-844F-073D-EEC2-0DFE701CFD08}"/>
              </a:ext>
            </a:extLst>
          </p:cNvPr>
          <p:cNvSpPr txBox="1">
            <a:spLocks/>
          </p:cNvSpPr>
          <p:nvPr/>
        </p:nvSpPr>
        <p:spPr>
          <a:xfrm>
            <a:off x="6488693" y="3020318"/>
            <a:ext cx="5439583" cy="357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ko-KR" altLang="en-US" sz="15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뉴스 및 </a:t>
            </a:r>
            <a:r>
              <a:rPr lang="en-US" altLang="ko-KR" sz="15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SNS </a:t>
            </a:r>
            <a:r>
              <a:rPr lang="ko-KR" altLang="en-US" sz="15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감성분석을 통한 주가예측 모델</a:t>
            </a:r>
            <a:endParaRPr lang="en-US" altLang="ko-KR" sz="1000" b="1" dirty="0">
              <a:solidFill>
                <a:schemeClr val="accent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lvl="0" indent="0" fontAlgn="base" latinLnBrk="0">
              <a:buNone/>
              <a:tabLst/>
            </a:pPr>
            <a:r>
              <a:rPr lang="ko-KR" altLang="en-US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 </a:t>
            </a:r>
            <a:r>
              <a:rPr lang="ko-KR" altLang="ko-KR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의사결정</a:t>
            </a:r>
            <a:r>
              <a:rPr lang="ko-KR" altLang="en-US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유용한 정보를 제공하기 위해</a:t>
            </a:r>
            <a:r>
              <a:rPr lang="en-US" altLang="ko-KR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ko-KR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금융 뉴스 및 </a:t>
            </a:r>
            <a:r>
              <a:rPr lang="en-US" altLang="ko-KR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SNS </a:t>
            </a:r>
            <a:r>
              <a:rPr lang="ko-KR" altLang="en-US" sz="13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감성분석을 활용하여 주가 예측 모델 개발</a:t>
            </a:r>
            <a:endParaRPr lang="en-US" altLang="ko-KR" sz="13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14300" indent="0">
              <a:spcBef>
                <a:spcPts val="0"/>
              </a:spcBef>
              <a:buFont typeface="Arial"/>
              <a:buNone/>
            </a:pPr>
            <a:endParaRPr lang="en-US" altLang="ko-KR" sz="1500" b="1" dirty="0">
              <a:solidFill>
                <a:srgbClr val="FF0000"/>
              </a:solidFill>
            </a:endParaRPr>
          </a:p>
          <a:p>
            <a:pPr marL="114300" indent="0">
              <a:spcBef>
                <a:spcPts val="0"/>
              </a:spcBef>
              <a:buFont typeface="Arial"/>
              <a:buNone/>
            </a:pPr>
            <a:endParaRPr lang="en-US" altLang="ko-KR" sz="1500" b="1" dirty="0"/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altLang="ko-KR" sz="1600" b="1" dirty="0">
                <a:solidFill>
                  <a:schemeClr val="accent1"/>
                </a:solidFill>
                <a:latin typeface="맑은 고딕 (본문)"/>
                <a:ea typeface="G마켓 산스 Medium" panose="02000000000000000000" pitchFamily="50" charset="-127"/>
                <a:cs typeface="Calibri" panose="020F0502020204030204" pitchFamily="34" charset="0"/>
              </a:rPr>
              <a:t>SKILLS</a:t>
            </a:r>
          </a:p>
          <a:p>
            <a:pPr marL="114300" indent="0">
              <a:spcBef>
                <a:spcPts val="0"/>
              </a:spcBef>
              <a:buFont typeface="Arial"/>
              <a:buNone/>
            </a:pPr>
            <a:endParaRPr lang="en-US" altLang="ko-KR" sz="900" b="1" dirty="0">
              <a:latin typeface="Calibri" panose="020F0502020204030204" pitchFamily="34" charset="0"/>
              <a:ea typeface="G마켓 산스 Medium" panose="02000000000000000000" pitchFamily="50" charset="-127"/>
              <a:cs typeface="Calibri" panose="020F0502020204030204" pitchFamily="34" charset="0"/>
            </a:endParaRPr>
          </a:p>
          <a:p>
            <a:pPr marL="114300" indent="0">
              <a:spcBef>
                <a:spcPts val="0"/>
              </a:spcBef>
              <a:buFont typeface="Arial"/>
              <a:buNone/>
            </a:pPr>
            <a:endParaRPr lang="en-US" altLang="ko-KR" sz="400" b="1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B5C14F-BF16-7344-7308-598B324CDCC9}"/>
              </a:ext>
            </a:extLst>
          </p:cNvPr>
          <p:cNvCxnSpPr>
            <a:cxnSpLocks/>
          </p:cNvCxnSpPr>
          <p:nvPr/>
        </p:nvCxnSpPr>
        <p:spPr>
          <a:xfrm>
            <a:off x="6096000" y="3084944"/>
            <a:ext cx="0" cy="3629891"/>
          </a:xfrm>
          <a:prstGeom prst="line">
            <a:avLst/>
          </a:prstGeom>
          <a:ln w="5715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1695CE-E7C0-2A3B-8DEC-6143C0C63436}"/>
              </a:ext>
            </a:extLst>
          </p:cNvPr>
          <p:cNvSpPr txBox="1"/>
          <p:nvPr/>
        </p:nvSpPr>
        <p:spPr>
          <a:xfrm>
            <a:off x="3777673" y="2039853"/>
            <a:ext cx="834620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Lucida Sans" panose="020B0602030504020204" pitchFamily="34" charset="0"/>
                <a:ea typeface="G마켓 산스 Bold" panose="02000000000000000000" pitchFamily="50" charset="-127"/>
              </a:rPr>
              <a:t>Stock Price Prediction Model</a:t>
            </a:r>
          </a:p>
          <a:p>
            <a:pPr algn="r">
              <a:lnSpc>
                <a:spcPts val="1800"/>
              </a:lnSpc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Lucida Sans" panose="020B0602030504020204" pitchFamily="34" charset="0"/>
                <a:ea typeface="G마켓 산스 Bold" panose="02000000000000000000" pitchFamily="50" charset="-127"/>
              </a:rPr>
              <a:t>Using Sentiment Analysis and Machine Learning </a:t>
            </a:r>
          </a:p>
          <a:p>
            <a:pPr algn="r">
              <a:lnSpc>
                <a:spcPts val="1800"/>
              </a:lnSpc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Lucida Sans" panose="020B0602030504020204" pitchFamily="34" charset="0"/>
                <a:ea typeface="G마켓 산스 Bold" panose="02000000000000000000" pitchFamily="50" charset="-127"/>
              </a:rPr>
              <a:t>Based on News Articles and SNS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A90EF-25E3-D4E4-6FC1-5D6EFE805A13}"/>
              </a:ext>
            </a:extLst>
          </p:cNvPr>
          <p:cNvSpPr/>
          <p:nvPr/>
        </p:nvSpPr>
        <p:spPr>
          <a:xfrm>
            <a:off x="10161786" y="124663"/>
            <a:ext cx="1858148" cy="3571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서비스 분야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49E45BD-7B40-03A7-94CD-91E116113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3" y="2221494"/>
            <a:ext cx="1981200" cy="438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029292F-9416-971B-C7BA-6066EE5EA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546523"/>
              </p:ext>
            </p:extLst>
          </p:nvPr>
        </p:nvGraphicFramePr>
        <p:xfrm>
          <a:off x="6498422" y="4343843"/>
          <a:ext cx="5340516" cy="1926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5025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64762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토론방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등 다양한 사이트에서 자연어 데이터 수집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F1F049-315E-B86C-BCDE-047BAE17C993}"/>
              </a:ext>
            </a:extLst>
          </p:cNvPr>
          <p:cNvSpPr/>
          <p:nvPr/>
        </p:nvSpPr>
        <p:spPr>
          <a:xfrm>
            <a:off x="1347130" y="1954167"/>
            <a:ext cx="3314755" cy="283454"/>
          </a:xfrm>
          <a:prstGeom prst="roundRect">
            <a:avLst>
              <a:gd name="adj" fmla="val 2305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825FD-1770-DF2B-1B8E-4FE74439B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70"/>
          <a:stretch/>
        </p:blipFill>
        <p:spPr>
          <a:xfrm>
            <a:off x="1352035" y="2253024"/>
            <a:ext cx="3314755" cy="2237293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D1D86A-90E8-F851-A8EB-37306FB51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" r="402"/>
          <a:stretch/>
        </p:blipFill>
        <p:spPr>
          <a:xfrm>
            <a:off x="1347130" y="5229552"/>
            <a:ext cx="10511739" cy="12442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6244EF-0DD5-EE68-2B67-BE9CA1442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95"/>
          <a:stretch/>
        </p:blipFill>
        <p:spPr>
          <a:xfrm>
            <a:off x="4850617" y="2253025"/>
            <a:ext cx="3496150" cy="2248854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275639-7BCF-6B7D-71ED-2F6DAC9D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594" y="2253026"/>
            <a:ext cx="3298713" cy="2248853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8581CF-DB98-1BAA-0D35-4696A3132189}"/>
              </a:ext>
            </a:extLst>
          </p:cNvPr>
          <p:cNvSpPr/>
          <p:nvPr/>
        </p:nvSpPr>
        <p:spPr>
          <a:xfrm>
            <a:off x="121841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자연어 데이터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56FB8D-5683-A6C7-96F5-E27015679AF3}"/>
              </a:ext>
            </a:extLst>
          </p:cNvPr>
          <p:cNvSpPr/>
          <p:nvPr/>
        </p:nvSpPr>
        <p:spPr>
          <a:xfrm>
            <a:off x="1218418" y="4581625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 데이터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409828-6C11-82D8-FE5D-D970F99F6A3F}"/>
              </a:ext>
            </a:extLst>
          </p:cNvPr>
          <p:cNvSpPr/>
          <p:nvPr/>
        </p:nvSpPr>
        <p:spPr>
          <a:xfrm>
            <a:off x="4822486" y="1954167"/>
            <a:ext cx="3524282" cy="283454"/>
          </a:xfrm>
          <a:prstGeom prst="roundRect">
            <a:avLst>
              <a:gd name="adj" fmla="val 2305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종목 </a:t>
            </a:r>
            <a:r>
              <a:rPr lang="ko-KR" altLang="en-US" sz="13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토론방</a:t>
            </a:r>
            <a:endParaRPr lang="ko-KR" altLang="en-US" sz="13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1207B78-4A66-B79B-9F87-E20FCFC2D771}"/>
              </a:ext>
            </a:extLst>
          </p:cNvPr>
          <p:cNvSpPr/>
          <p:nvPr/>
        </p:nvSpPr>
        <p:spPr>
          <a:xfrm>
            <a:off x="8514552" y="1954167"/>
            <a:ext cx="3314755" cy="283454"/>
          </a:xfrm>
          <a:prstGeom prst="roundRect">
            <a:avLst>
              <a:gd name="adj" fmla="val 2305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3A5BC24-32E8-D9D2-B4D6-9D67BCBE1783}"/>
              </a:ext>
            </a:extLst>
          </p:cNvPr>
          <p:cNvSpPr/>
          <p:nvPr/>
        </p:nvSpPr>
        <p:spPr>
          <a:xfrm>
            <a:off x="1347130" y="4931346"/>
            <a:ext cx="10518286" cy="283454"/>
          </a:xfrm>
          <a:prstGeom prst="roundRect">
            <a:avLst>
              <a:gd name="adj" fmla="val 23055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KRX </a:t>
            </a:r>
            <a:r>
              <a:rPr lang="ko-KR" altLang="en-US" sz="13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정보데이터 시스템</a:t>
            </a:r>
          </a:p>
        </p:txBody>
      </p:sp>
    </p:spTree>
    <p:extLst>
      <p:ext uri="{BB962C8B-B14F-4D97-AF65-F5344CB8AC3E}">
        <p14:creationId xmlns:p14="http://schemas.microsoft.com/office/powerpoint/2010/main" val="336598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Python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Selenium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라이브러리를 활용하여 날짜와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자연어 데이터셋 확보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D2EED0-4ADF-F253-B164-AF57A70A9DE5}"/>
              </a:ext>
            </a:extLst>
          </p:cNvPr>
          <p:cNvGrpSpPr/>
          <p:nvPr/>
        </p:nvGrpSpPr>
        <p:grpSpPr>
          <a:xfrm>
            <a:off x="4733925" y="2139266"/>
            <a:ext cx="289516" cy="1489241"/>
            <a:chOff x="4733925" y="2200226"/>
            <a:chExt cx="289516" cy="148924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447C665-F297-5B0F-BC49-746B87DB1FDA}"/>
                </a:ext>
              </a:extLst>
            </p:cNvPr>
            <p:cNvSpPr/>
            <p:nvPr/>
          </p:nvSpPr>
          <p:spPr>
            <a:xfrm>
              <a:off x="4735830" y="2200226"/>
              <a:ext cx="287611" cy="148924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71216B-5F29-365F-1450-F3AD5F821D38}"/>
                </a:ext>
              </a:extLst>
            </p:cNvPr>
            <p:cNvSpPr txBox="1"/>
            <p:nvPr/>
          </p:nvSpPr>
          <p:spPr>
            <a:xfrm>
              <a:off x="4733925" y="2763102"/>
              <a:ext cx="248218" cy="37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뉴스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6C1D7-463C-1563-53B4-07CD035ACF17}"/>
              </a:ext>
            </a:extLst>
          </p:cNvPr>
          <p:cNvGrpSpPr/>
          <p:nvPr/>
        </p:nvGrpSpPr>
        <p:grpSpPr>
          <a:xfrm>
            <a:off x="4726316" y="5049990"/>
            <a:ext cx="319318" cy="1269093"/>
            <a:chOff x="4715245" y="4017264"/>
            <a:chExt cx="319318" cy="87667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7B95FD-9EDD-6061-E1AF-2A55FA843CD1}"/>
                </a:ext>
              </a:extLst>
            </p:cNvPr>
            <p:cNvSpPr/>
            <p:nvPr/>
          </p:nvSpPr>
          <p:spPr>
            <a:xfrm>
              <a:off x="4735830" y="4017264"/>
              <a:ext cx="287611" cy="8766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54CEA-3462-D9FB-2465-E0CD1FF2EF6C}"/>
                </a:ext>
              </a:extLst>
            </p:cNvPr>
            <p:cNvSpPr txBox="1"/>
            <p:nvPr/>
          </p:nvSpPr>
          <p:spPr>
            <a:xfrm>
              <a:off x="4715245" y="4243900"/>
              <a:ext cx="31931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유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튜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브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89C902-9E2F-B52A-D2D2-34CA4EB957D5}"/>
              </a:ext>
            </a:extLst>
          </p:cNvPr>
          <p:cNvGrpSpPr/>
          <p:nvPr/>
        </p:nvGrpSpPr>
        <p:grpSpPr>
          <a:xfrm>
            <a:off x="4726316" y="3724774"/>
            <a:ext cx="319318" cy="1228949"/>
            <a:chOff x="4725480" y="5057550"/>
            <a:chExt cx="319318" cy="122894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1E5F9A-FFB6-C9CA-F7E3-041F82C82231}"/>
                </a:ext>
              </a:extLst>
            </p:cNvPr>
            <p:cNvSpPr/>
            <p:nvPr/>
          </p:nvSpPr>
          <p:spPr>
            <a:xfrm>
              <a:off x="4733090" y="5057550"/>
              <a:ext cx="289516" cy="1228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252E79-32AB-CBB8-31BC-7488C5736F87}"/>
                </a:ext>
              </a:extLst>
            </p:cNvPr>
            <p:cNvSpPr txBox="1"/>
            <p:nvPr/>
          </p:nvSpPr>
          <p:spPr>
            <a:xfrm>
              <a:off x="4725480" y="5246859"/>
              <a:ext cx="319318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종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목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토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론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방</a:t>
              </a:r>
            </a:p>
          </p:txBody>
        </p:sp>
      </p:grpSp>
      <p:sp>
        <p:nvSpPr>
          <p:cNvPr id="20" name="Rect 0">
            <a:extLst>
              <a:ext uri="{FF2B5EF4-FFF2-40B4-BE49-F238E27FC236}">
                <a16:creationId xmlns:a16="http://schemas.microsoft.com/office/drawing/2014/main" id="{C9971E66-39A9-C170-8CA0-A5DA172C1DDA}"/>
              </a:ext>
            </a:extLst>
          </p:cNvPr>
          <p:cNvSpPr>
            <a:spLocks/>
          </p:cNvSpPr>
          <p:nvPr/>
        </p:nvSpPr>
        <p:spPr>
          <a:xfrm>
            <a:off x="4591432" y="1974715"/>
            <a:ext cx="7257206" cy="44772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88A5D27-A079-DD4F-FF2B-46A9283E5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" t="21714" r="28046" b="47895"/>
          <a:stretch/>
        </p:blipFill>
        <p:spPr>
          <a:xfrm>
            <a:off x="5032405" y="2150663"/>
            <a:ext cx="6683346" cy="1468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3D5B432-9CF4-3592-8941-F3ABEDA48E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37719" r="38859" b="42178"/>
          <a:stretch/>
        </p:blipFill>
        <p:spPr>
          <a:xfrm>
            <a:off x="5031052" y="3732871"/>
            <a:ext cx="6683347" cy="1209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45C2640-BF45-EF10-C276-B7743CDC28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9" r="27422" b="26259"/>
          <a:stretch/>
        </p:blipFill>
        <p:spPr>
          <a:xfrm>
            <a:off x="5045665" y="5060782"/>
            <a:ext cx="6668733" cy="124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Rect 0">
            <a:extLst>
              <a:ext uri="{FF2B5EF4-FFF2-40B4-BE49-F238E27FC236}">
                <a16:creationId xmlns:a16="http://schemas.microsoft.com/office/drawing/2014/main" id="{35EFE008-AAAA-2CCB-E9C7-8F0F940E9175}"/>
              </a:ext>
            </a:extLst>
          </p:cNvPr>
          <p:cNvSpPr>
            <a:spLocks/>
          </p:cNvSpPr>
          <p:nvPr/>
        </p:nvSpPr>
        <p:spPr>
          <a:xfrm>
            <a:off x="1215135" y="1901228"/>
            <a:ext cx="2660857" cy="4704136"/>
          </a:xfrm>
          <a:prstGeom prst="rect">
            <a:avLst/>
          </a:prstGeom>
          <a:noFill/>
          <a:ln w="28575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EE699BA-D746-1CAE-C4F6-3B5B40B4EFD1}"/>
              </a:ext>
            </a:extLst>
          </p:cNvPr>
          <p:cNvSpPr/>
          <p:nvPr/>
        </p:nvSpPr>
        <p:spPr>
          <a:xfrm>
            <a:off x="1354347" y="2276430"/>
            <a:ext cx="2389516" cy="367857"/>
          </a:xfrm>
          <a:prstGeom prst="rect">
            <a:avLst/>
          </a:prstGeom>
          <a:solidFill>
            <a:schemeClr val="bg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C23097-268C-2D59-9B8B-446269DC299E}"/>
              </a:ext>
            </a:extLst>
          </p:cNvPr>
          <p:cNvSpPr/>
          <p:nvPr/>
        </p:nvSpPr>
        <p:spPr>
          <a:xfrm>
            <a:off x="1354347" y="3334521"/>
            <a:ext cx="2389484" cy="335836"/>
          </a:xfrm>
          <a:prstGeom prst="rect">
            <a:avLst/>
          </a:prstGeom>
          <a:solidFill>
            <a:schemeClr val="bg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BCD5EEE-AA2B-D96D-3C8D-9F042601F5D2}"/>
              </a:ext>
            </a:extLst>
          </p:cNvPr>
          <p:cNvSpPr/>
          <p:nvPr/>
        </p:nvSpPr>
        <p:spPr>
          <a:xfrm>
            <a:off x="1339167" y="4427132"/>
            <a:ext cx="2389516" cy="2024827"/>
          </a:xfrm>
          <a:prstGeom prst="rect">
            <a:avLst/>
          </a:prstGeom>
          <a:solidFill>
            <a:schemeClr val="bg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B449E6-C2D5-9EDF-F2FA-141C8F33A49D}"/>
              </a:ext>
            </a:extLst>
          </p:cNvPr>
          <p:cNvSpPr/>
          <p:nvPr/>
        </p:nvSpPr>
        <p:spPr>
          <a:xfrm>
            <a:off x="1354347" y="2044460"/>
            <a:ext cx="2389517" cy="231967"/>
          </a:xfrm>
          <a:prstGeom prst="rect">
            <a:avLst/>
          </a:prstGeom>
          <a:solidFill>
            <a:schemeClr val="accent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 설정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8383BB4-D415-607B-D183-7C9DF9D0F3A8}"/>
              </a:ext>
            </a:extLst>
          </p:cNvPr>
          <p:cNvSpPr/>
          <p:nvPr/>
        </p:nvSpPr>
        <p:spPr>
          <a:xfrm>
            <a:off x="1354347" y="3102553"/>
            <a:ext cx="2389517" cy="231967"/>
          </a:xfrm>
          <a:prstGeom prst="rect">
            <a:avLst/>
          </a:prstGeom>
          <a:solidFill>
            <a:schemeClr val="accent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 설정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122203-BFF1-CB4A-833A-52BBEF2162DB}"/>
              </a:ext>
            </a:extLst>
          </p:cNvPr>
          <p:cNvSpPr/>
          <p:nvPr/>
        </p:nvSpPr>
        <p:spPr>
          <a:xfrm>
            <a:off x="1354347" y="4227091"/>
            <a:ext cx="2389517" cy="231967"/>
          </a:xfrm>
          <a:prstGeom prst="rect">
            <a:avLst/>
          </a:prstGeom>
          <a:solidFill>
            <a:schemeClr val="accent1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CSS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통해 제목의 텍스트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55A4FB-D445-D5AB-9423-4C136919B249}"/>
              </a:ext>
            </a:extLst>
          </p:cNvPr>
          <p:cNvSpPr txBox="1"/>
          <p:nvPr/>
        </p:nvSpPr>
        <p:spPr>
          <a:xfrm>
            <a:off x="1573102" y="2312978"/>
            <a:ext cx="191992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r>
              <a:rPr lang="en-US" altLang="ko-KR" dirty="0"/>
              <a:t>[2</a:t>
            </a:r>
            <a:r>
              <a:rPr lang="ko-KR" altLang="en-US" dirty="0"/>
              <a:t>차 전지</a:t>
            </a:r>
            <a:r>
              <a:rPr lang="en-US" altLang="ko-KR" dirty="0"/>
              <a:t>] SK</a:t>
            </a:r>
            <a:r>
              <a:rPr lang="ko-KR" altLang="en-US" dirty="0"/>
              <a:t>이노베이션</a:t>
            </a:r>
            <a:endParaRPr lang="en-US" altLang="ko-K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FED926-93A9-7B46-3BA7-9F773F34AA00}"/>
              </a:ext>
            </a:extLst>
          </p:cNvPr>
          <p:cNvSpPr txBox="1"/>
          <p:nvPr/>
        </p:nvSpPr>
        <p:spPr>
          <a:xfrm>
            <a:off x="1488882" y="3340051"/>
            <a:ext cx="211923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0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r>
              <a:rPr lang="en-US" altLang="ko-KR" dirty="0"/>
              <a:t>2021-01-01 ~ 2022-06-30</a:t>
            </a:r>
          </a:p>
        </p:txBody>
      </p:sp>
      <p:pic>
        <p:nvPicPr>
          <p:cNvPr id="74" name="Picture 6">
            <a:extLst>
              <a:ext uri="{FF2B5EF4-FFF2-40B4-BE49-F238E27FC236}">
                <a16:creationId xmlns:a16="http://schemas.microsoft.com/office/drawing/2014/main" id="{2F66B8B4-3513-F6B8-013A-58228D36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16" y="5174682"/>
            <a:ext cx="213042" cy="21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AA981DD-DD97-3147-5A0C-22548FE58145}"/>
              </a:ext>
            </a:extLst>
          </p:cNvPr>
          <p:cNvSpPr/>
          <p:nvPr/>
        </p:nvSpPr>
        <p:spPr>
          <a:xfrm rot="5400000">
            <a:off x="2428701" y="2821755"/>
            <a:ext cx="239601" cy="19991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7A46F8D6-91FC-E8CF-4471-5961F56CA7DB}"/>
              </a:ext>
            </a:extLst>
          </p:cNvPr>
          <p:cNvSpPr/>
          <p:nvPr/>
        </p:nvSpPr>
        <p:spPr>
          <a:xfrm rot="5400000">
            <a:off x="2428701" y="3848768"/>
            <a:ext cx="239601" cy="19991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7" name="표 9">
            <a:extLst>
              <a:ext uri="{FF2B5EF4-FFF2-40B4-BE49-F238E27FC236}">
                <a16:creationId xmlns:a16="http://schemas.microsoft.com/office/drawing/2014/main" id="{32C2CC0C-B8E5-6F1E-0CD3-CDFC3C345ADF}"/>
              </a:ext>
            </a:extLst>
          </p:cNvPr>
          <p:cNvGraphicFramePr>
            <a:graphicFrameLocks noGrp="1"/>
          </p:cNvGraphicFramePr>
          <p:nvPr/>
        </p:nvGraphicFramePr>
        <p:xfrm>
          <a:off x="1488881" y="5463348"/>
          <a:ext cx="2119238" cy="86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879">
                  <a:extLst>
                    <a:ext uri="{9D8B030D-6E8A-4147-A177-3AD203B41FA5}">
                      <a16:colId xmlns:a16="http://schemas.microsoft.com/office/drawing/2014/main" val="501147394"/>
                    </a:ext>
                  </a:extLst>
                </a:gridCol>
                <a:gridCol w="1337359">
                  <a:extLst>
                    <a:ext uri="{9D8B030D-6E8A-4147-A177-3AD203B41FA5}">
                      <a16:colId xmlns:a16="http://schemas.microsoft.com/office/drawing/2014/main" val="2883312188"/>
                    </a:ext>
                  </a:extLst>
                </a:gridCol>
              </a:tblGrid>
              <a:tr h="153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Date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Title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746474"/>
                  </a:ext>
                </a:extLst>
              </a:tr>
              <a:tr h="153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2022.07.26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고금리 월세에 월세</a:t>
                      </a: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62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2022.07.01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SK</a:t>
                      </a:r>
                      <a:r>
                        <a:rPr lang="ko-KR" altLang="en-US" sz="900" dirty="0"/>
                        <a:t>이노베이션 분할</a:t>
                      </a: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77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2022.07.26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다음주까지해서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20</a:t>
                      </a:r>
                      <a:r>
                        <a:rPr lang="ko-KR" altLang="en-US" sz="900" dirty="0"/>
                        <a:t>만</a:t>
                      </a:r>
                      <a:r>
                        <a:rPr lang="en-US" altLang="ko-KR" sz="900" dirty="0"/>
                        <a:t>...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913618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9EB7B054-34E3-8EE3-7E89-3824E09CB24D}"/>
              </a:ext>
            </a:extLst>
          </p:cNvPr>
          <p:cNvGrpSpPr/>
          <p:nvPr/>
        </p:nvGrpSpPr>
        <p:grpSpPr>
          <a:xfrm>
            <a:off x="1621883" y="4819200"/>
            <a:ext cx="1832268" cy="303929"/>
            <a:chOff x="1621883" y="5357731"/>
            <a:chExt cx="1832268" cy="303929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500D0CC-2887-8501-F0C2-41B906F4EDE8}"/>
                </a:ext>
              </a:extLst>
            </p:cNvPr>
            <p:cNvSpPr/>
            <p:nvPr/>
          </p:nvSpPr>
          <p:spPr>
            <a:xfrm>
              <a:off x="1621883" y="5408373"/>
              <a:ext cx="1832268" cy="230962"/>
            </a:xfrm>
            <a:prstGeom prst="roundRect">
              <a:avLst>
                <a:gd name="adj" fmla="val 50000"/>
              </a:avLst>
            </a:prstGeom>
            <a:solidFill>
              <a:srgbClr val="E8E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073DED-1A67-BDE9-9503-0252CEA14CED}"/>
                </a:ext>
              </a:extLst>
            </p:cNvPr>
            <p:cNvSpPr txBox="1"/>
            <p:nvPr/>
          </p:nvSpPr>
          <p:spPr>
            <a:xfrm>
              <a:off x="2314097" y="5357731"/>
              <a:ext cx="437941" cy="303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날짜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A4B9589-2A49-305A-B0A5-CF2DBFC8C446}"/>
              </a:ext>
            </a:extLst>
          </p:cNvPr>
          <p:cNvGrpSpPr/>
          <p:nvPr/>
        </p:nvGrpSpPr>
        <p:grpSpPr>
          <a:xfrm>
            <a:off x="1625803" y="4500155"/>
            <a:ext cx="1832268" cy="303929"/>
            <a:chOff x="1621883" y="3789638"/>
            <a:chExt cx="1832268" cy="303929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1D9171B-C5C5-FEA9-3DF0-FCDB9D274C36}"/>
                </a:ext>
              </a:extLst>
            </p:cNvPr>
            <p:cNvSpPr/>
            <p:nvPr/>
          </p:nvSpPr>
          <p:spPr>
            <a:xfrm>
              <a:off x="1621883" y="3848787"/>
              <a:ext cx="1832268" cy="230962"/>
            </a:xfrm>
            <a:prstGeom prst="roundRect">
              <a:avLst>
                <a:gd name="adj" fmla="val 50000"/>
              </a:avLst>
            </a:prstGeom>
            <a:solidFill>
              <a:srgbClr val="E8E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89E75D-9FE0-1F4B-532B-1E36F1892903}"/>
                </a:ext>
              </a:extLst>
            </p:cNvPr>
            <p:cNvSpPr txBox="1"/>
            <p:nvPr/>
          </p:nvSpPr>
          <p:spPr>
            <a:xfrm>
              <a:off x="2041163" y="3789638"/>
              <a:ext cx="984565" cy="303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자연어 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981974-73EB-96CC-B266-161F9867CF82}"/>
              </a:ext>
            </a:extLst>
          </p:cNvPr>
          <p:cNvGrpSpPr/>
          <p:nvPr/>
        </p:nvGrpSpPr>
        <p:grpSpPr>
          <a:xfrm>
            <a:off x="1118681" y="4143983"/>
            <a:ext cx="3356046" cy="2368360"/>
            <a:chOff x="1118681" y="4143983"/>
            <a:chExt cx="3356046" cy="2368360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1D8DCB2-7C61-4946-AF9F-6665843D71BF}"/>
                </a:ext>
              </a:extLst>
            </p:cNvPr>
            <p:cNvCxnSpPr>
              <a:cxnSpLocks/>
            </p:cNvCxnSpPr>
            <p:nvPr/>
          </p:nvCxnSpPr>
          <p:spPr>
            <a:xfrm>
              <a:off x="3973272" y="4328808"/>
              <a:ext cx="50145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649EEB-C4AA-36E3-AFE5-2DC6670DE5EF}"/>
                </a:ext>
              </a:extLst>
            </p:cNvPr>
            <p:cNvSpPr/>
            <p:nvPr/>
          </p:nvSpPr>
          <p:spPr>
            <a:xfrm>
              <a:off x="1118681" y="4143983"/>
              <a:ext cx="2850204" cy="236836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438BB7D-CAEB-05FC-96CF-2F8688B78350}"/>
              </a:ext>
            </a:extLst>
          </p:cNvPr>
          <p:cNvSpPr/>
          <p:nvPr/>
        </p:nvSpPr>
        <p:spPr>
          <a:xfrm>
            <a:off x="121841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Chrome Web Driver</a:t>
            </a:r>
            <a:endParaRPr lang="ko-KR" altLang="en-US" sz="15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86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모델의 정확도 높은 학습과 성능을 위해 데이터 전처리를 진행하였으며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데이터 수는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852,517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개임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87F764-1F0E-499A-1C05-499B021EDCAE}"/>
              </a:ext>
            </a:extLst>
          </p:cNvPr>
          <p:cNvGrpSpPr/>
          <p:nvPr/>
        </p:nvGrpSpPr>
        <p:grpSpPr>
          <a:xfrm>
            <a:off x="969819" y="3018995"/>
            <a:ext cx="11222181" cy="3050469"/>
            <a:chOff x="969819" y="2218208"/>
            <a:chExt cx="11222181" cy="30504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65EA2-1A4A-1DDE-64CC-B826C4FFFFB5}"/>
                </a:ext>
              </a:extLst>
            </p:cNvPr>
            <p:cNvSpPr/>
            <p:nvPr/>
          </p:nvSpPr>
          <p:spPr>
            <a:xfrm>
              <a:off x="7904118" y="4425626"/>
              <a:ext cx="4287882" cy="657947"/>
            </a:xfrm>
            <a:prstGeom prst="rect">
              <a:avLst/>
            </a:prstGeom>
            <a:solidFill>
              <a:srgbClr val="8D9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원형: 비어 있음 52">
              <a:extLst>
                <a:ext uri="{FF2B5EF4-FFF2-40B4-BE49-F238E27FC236}">
                  <a16:creationId xmlns:a16="http://schemas.microsoft.com/office/drawing/2014/main" id="{74D999CE-8799-8AD3-945F-E6D685ABC37C}"/>
                </a:ext>
              </a:extLst>
            </p:cNvPr>
            <p:cNvSpPr/>
            <p:nvPr/>
          </p:nvSpPr>
          <p:spPr>
            <a:xfrm>
              <a:off x="6822397" y="2218208"/>
              <a:ext cx="3050469" cy="3050469"/>
            </a:xfrm>
            <a:prstGeom prst="donut">
              <a:avLst>
                <a:gd name="adj" fmla="val 57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F7783D1-A5F3-8C87-DE2A-9FAF91A28BBE}"/>
                </a:ext>
              </a:extLst>
            </p:cNvPr>
            <p:cNvSpPr/>
            <p:nvPr/>
          </p:nvSpPr>
          <p:spPr>
            <a:xfrm>
              <a:off x="4749800" y="4425626"/>
              <a:ext cx="3600450" cy="657947"/>
            </a:xfrm>
            <a:prstGeom prst="rect">
              <a:avLst/>
            </a:prstGeom>
            <a:solidFill>
              <a:srgbClr val="8D9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96BE1423-046C-9955-5A4A-C22A7DBDEBFD}"/>
                </a:ext>
              </a:extLst>
            </p:cNvPr>
            <p:cNvSpPr/>
            <p:nvPr/>
          </p:nvSpPr>
          <p:spPr>
            <a:xfrm>
              <a:off x="3343981" y="2218208"/>
              <a:ext cx="3050469" cy="3050469"/>
            </a:xfrm>
            <a:prstGeom prst="donut">
              <a:avLst>
                <a:gd name="adj" fmla="val 57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원형: 비어 있음 37">
              <a:extLst>
                <a:ext uri="{FF2B5EF4-FFF2-40B4-BE49-F238E27FC236}">
                  <a16:creationId xmlns:a16="http://schemas.microsoft.com/office/drawing/2014/main" id="{C36FBE83-7266-1058-0AF5-70EC18CA2989}"/>
                </a:ext>
              </a:extLst>
            </p:cNvPr>
            <p:cNvSpPr/>
            <p:nvPr/>
          </p:nvSpPr>
          <p:spPr>
            <a:xfrm>
              <a:off x="3560676" y="2403310"/>
              <a:ext cx="2679785" cy="2668363"/>
            </a:xfrm>
            <a:prstGeom prst="donut">
              <a:avLst>
                <a:gd name="adj" fmla="val 24285"/>
              </a:avLst>
            </a:prstGeom>
            <a:solidFill>
              <a:srgbClr val="8D9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원형: 비어 있음 47">
              <a:extLst>
                <a:ext uri="{FF2B5EF4-FFF2-40B4-BE49-F238E27FC236}">
                  <a16:creationId xmlns:a16="http://schemas.microsoft.com/office/drawing/2014/main" id="{898C3A52-B7FD-7FDF-126F-A98957566237}"/>
                </a:ext>
              </a:extLst>
            </p:cNvPr>
            <p:cNvSpPr/>
            <p:nvPr/>
          </p:nvSpPr>
          <p:spPr>
            <a:xfrm>
              <a:off x="7023657" y="2403309"/>
              <a:ext cx="2679785" cy="2668364"/>
            </a:xfrm>
            <a:prstGeom prst="donut">
              <a:avLst>
                <a:gd name="adj" fmla="val 24048"/>
              </a:avLst>
            </a:prstGeom>
            <a:solidFill>
              <a:srgbClr val="8D9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417610-370D-D6E0-6457-B770277FB53F}"/>
                </a:ext>
              </a:extLst>
            </p:cNvPr>
            <p:cNvSpPr/>
            <p:nvPr/>
          </p:nvSpPr>
          <p:spPr>
            <a:xfrm>
              <a:off x="969819" y="4425626"/>
              <a:ext cx="3900632" cy="657947"/>
            </a:xfrm>
            <a:prstGeom prst="rect">
              <a:avLst/>
            </a:prstGeom>
            <a:solidFill>
              <a:srgbClr val="8D9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975775-F753-C3ED-8A40-5CB68C6872DC}"/>
              </a:ext>
            </a:extLst>
          </p:cNvPr>
          <p:cNvSpPr/>
          <p:nvPr/>
        </p:nvSpPr>
        <p:spPr>
          <a:xfrm>
            <a:off x="3482975" y="5133721"/>
            <a:ext cx="1390651" cy="98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32FB6E-F844-0594-A863-BE2293D4932C}"/>
              </a:ext>
            </a:extLst>
          </p:cNvPr>
          <p:cNvSpPr/>
          <p:nvPr/>
        </p:nvSpPr>
        <p:spPr>
          <a:xfrm>
            <a:off x="6972898" y="5133721"/>
            <a:ext cx="1390651" cy="98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34B873-F63E-5726-4943-F5AEFB332E16}"/>
              </a:ext>
            </a:extLst>
          </p:cNvPr>
          <p:cNvSpPr txBox="1"/>
          <p:nvPr/>
        </p:nvSpPr>
        <p:spPr>
          <a:xfrm>
            <a:off x="5882923" y="2797722"/>
            <a:ext cx="16354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ea typeface="G마켓 산스 Light" panose="02000000000000000000"/>
              </a:defRPr>
            </a:lvl1pPr>
          </a:lstStyle>
          <a:p>
            <a:pPr algn="ctr"/>
            <a:r>
              <a:rPr lang="en-US" altLang="ko-KR" sz="1300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300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</a:t>
            </a:r>
            <a:r>
              <a:rPr lang="en-US" altLang="ko-KR" sz="1300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Test</a:t>
            </a:r>
            <a:endParaRPr lang="ko-KR" altLang="en-US" sz="1300" dirty="0">
              <a:solidFill>
                <a:schemeClr val="accent2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E24FE7-AB57-0BBA-95CF-4E2E94B93549}"/>
              </a:ext>
            </a:extLst>
          </p:cNvPr>
          <p:cNvSpPr txBox="1"/>
          <p:nvPr/>
        </p:nvSpPr>
        <p:spPr>
          <a:xfrm>
            <a:off x="1251387" y="1483144"/>
            <a:ext cx="997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Raw Data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특수문자 제거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중복 제거 등 사전 전처리한 데이터를 대상으로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모델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Test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실시한 후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학습 정확도를 높이기 높이기 위하여 불필요한 텍스트를 추가적으로 제거 처리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73709-DB2F-FC64-5C3E-E76A4C5299A0}"/>
              </a:ext>
            </a:extLst>
          </p:cNvPr>
          <p:cNvSpPr txBox="1"/>
          <p:nvPr/>
        </p:nvSpPr>
        <p:spPr>
          <a:xfrm>
            <a:off x="4425695" y="54062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ea typeface="G마켓 산스 Medium" panose="02000000000000000000"/>
              </a:rPr>
              <a:t>사전처리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47EBC-BD39-8863-5C74-F4A53BA8A6D2}"/>
              </a:ext>
            </a:extLst>
          </p:cNvPr>
          <p:cNvSpPr txBox="1"/>
          <p:nvPr/>
        </p:nvSpPr>
        <p:spPr>
          <a:xfrm>
            <a:off x="7784467" y="540624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ea typeface="G마켓 산스 Medium" panose="02000000000000000000"/>
              </a:rPr>
              <a:t>추가 </a:t>
            </a:r>
            <a:r>
              <a:rPr lang="ko-KR" altLang="en-US" sz="1400" b="1" dirty="0" err="1">
                <a:solidFill>
                  <a:schemeClr val="bg1"/>
                </a:solidFill>
                <a:ea typeface="G마켓 산스 Medium" panose="02000000000000000000"/>
              </a:rPr>
              <a:t>전처리</a:t>
            </a:r>
            <a:endParaRPr lang="ko-KR" altLang="en-US" sz="1400" b="1" dirty="0">
              <a:solidFill>
                <a:schemeClr val="bg1"/>
              </a:solidFill>
              <a:ea typeface="G마켓 산스 Medium" panose="020000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34204-A363-3BF2-CE43-B91405148963}"/>
              </a:ext>
            </a:extLst>
          </p:cNvPr>
          <p:cNvSpPr txBox="1"/>
          <p:nvPr/>
        </p:nvSpPr>
        <p:spPr>
          <a:xfrm>
            <a:off x="10549386" y="4887679"/>
            <a:ext cx="15921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최종 </a:t>
            </a:r>
            <a:r>
              <a:rPr lang="en-US" altLang="ko-KR" sz="1300" b="1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Input Data</a:t>
            </a:r>
            <a:r>
              <a:rPr lang="ko-KR" altLang="en-US" sz="1300" b="1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6686CA-4CF5-7E79-5B1F-DA04DB79D4BF}"/>
              </a:ext>
            </a:extLst>
          </p:cNvPr>
          <p:cNvSpPr txBox="1"/>
          <p:nvPr/>
        </p:nvSpPr>
        <p:spPr>
          <a:xfrm>
            <a:off x="1047520" y="4887679"/>
            <a:ext cx="1448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Raw data</a:t>
            </a:r>
            <a:endParaRPr lang="ko-KR" altLang="en-US" sz="1300" b="1" dirty="0">
              <a:solidFill>
                <a:schemeClr val="accent2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90A89-947D-BD7D-5FD8-6690D09B1253}"/>
              </a:ext>
            </a:extLst>
          </p:cNvPr>
          <p:cNvSpPr/>
          <p:nvPr/>
        </p:nvSpPr>
        <p:spPr>
          <a:xfrm>
            <a:off x="4410428" y="4054089"/>
            <a:ext cx="980279" cy="980279"/>
          </a:xfrm>
          <a:prstGeom prst="ellipse">
            <a:avLst/>
          </a:prstGeom>
          <a:solidFill>
            <a:srgbClr val="A2B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09B7CE-A14C-CC6B-AA27-38B20C530BD6}"/>
              </a:ext>
            </a:extLst>
          </p:cNvPr>
          <p:cNvSpPr/>
          <p:nvPr/>
        </p:nvSpPr>
        <p:spPr>
          <a:xfrm>
            <a:off x="7869601" y="4054089"/>
            <a:ext cx="980279" cy="980279"/>
          </a:xfrm>
          <a:prstGeom prst="ellipse">
            <a:avLst/>
          </a:prstGeom>
          <a:solidFill>
            <a:srgbClr val="C13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5E6820-5D80-34AB-412F-AB2277A8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717" y="4236825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9DF742-ED66-8229-87E6-FC7EC92D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19" y="426193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6F338D-DE44-A15A-428B-70A30F51CBF3}"/>
              </a:ext>
            </a:extLst>
          </p:cNvPr>
          <p:cNvSpPr txBox="1"/>
          <p:nvPr/>
        </p:nvSpPr>
        <p:spPr>
          <a:xfrm>
            <a:off x="3470992" y="6060166"/>
            <a:ext cx="3084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ea typeface="G마켓 산스 Light" panose="02000000000000000000"/>
              </a:rPr>
              <a:t>특수문자</a:t>
            </a:r>
            <a:r>
              <a:rPr lang="en-US" altLang="ko-KR" sz="1600" dirty="0">
                <a:ea typeface="G마켓 산스 Light" panose="02000000000000000000"/>
              </a:rPr>
              <a:t>, </a:t>
            </a:r>
            <a:r>
              <a:rPr lang="ko-KR" altLang="en-US" sz="1600" dirty="0">
                <a:ea typeface="G마켓 산스 Light" panose="02000000000000000000"/>
              </a:rPr>
              <a:t>공백</a:t>
            </a:r>
            <a:r>
              <a:rPr lang="en-US" altLang="ko-KR" sz="1600" dirty="0">
                <a:ea typeface="G마켓 산스 Light" panose="02000000000000000000"/>
              </a:rPr>
              <a:t>, </a:t>
            </a:r>
            <a:r>
              <a:rPr lang="ko-KR" altLang="en-US" sz="1600" dirty="0">
                <a:ea typeface="G마켓 산스 Light" panose="02000000000000000000"/>
              </a:rPr>
              <a:t>중복 등 제거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A2A8C6-DD31-10E5-782D-8E540086201E}"/>
              </a:ext>
            </a:extLst>
          </p:cNvPr>
          <p:cNvSpPr txBox="1"/>
          <p:nvPr/>
        </p:nvSpPr>
        <p:spPr>
          <a:xfrm>
            <a:off x="6984334" y="5978765"/>
            <a:ext cx="27451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ea typeface="G마켓 산스 Light" panose="02000000000000000000"/>
              </a:defRPr>
            </a:lvl1pPr>
          </a:lstStyle>
          <a:p>
            <a:pPr algn="ctr"/>
            <a:r>
              <a:rPr lang="ko-KR" altLang="en-US" sz="1600" dirty="0"/>
              <a:t>학습율을 높이기 위한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불필요 단어 제거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FB23DD-A7C2-FC6E-E559-FF70959ABDE6}"/>
              </a:ext>
            </a:extLst>
          </p:cNvPr>
          <p:cNvCxnSpPr/>
          <p:nvPr/>
        </p:nvCxnSpPr>
        <p:spPr>
          <a:xfrm>
            <a:off x="6673048" y="3172190"/>
            <a:ext cx="0" cy="12766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C44CF26-6CA5-AF98-685E-B202C8E00546}"/>
              </a:ext>
            </a:extLst>
          </p:cNvPr>
          <p:cNvSpPr/>
          <p:nvPr/>
        </p:nvSpPr>
        <p:spPr>
          <a:xfrm>
            <a:off x="1218418" y="227217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6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프로세스</a:t>
            </a:r>
          </a:p>
        </p:txBody>
      </p:sp>
    </p:spTree>
    <p:extLst>
      <p:ext uri="{BB962C8B-B14F-4D97-AF65-F5344CB8AC3E}">
        <p14:creationId xmlns:p14="http://schemas.microsoft.com/office/powerpoint/2010/main" val="282081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종목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토론방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 토론방의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데이터 수는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213,140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9CE002-DBDA-05FF-1094-9A4184918054}"/>
              </a:ext>
            </a:extLst>
          </p:cNvPr>
          <p:cNvSpPr/>
          <p:nvPr/>
        </p:nvSpPr>
        <p:spPr>
          <a:xfrm>
            <a:off x="1353784" y="4549142"/>
            <a:ext cx="3592497" cy="3306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과정 중 </a:t>
            </a:r>
            <a:r>
              <a:rPr lang="ko-KR" altLang="en-US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stopword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30B62-7095-B32C-D611-09E70C308E4D}"/>
              </a:ext>
            </a:extLst>
          </p:cNvPr>
          <p:cNvSpPr txBox="1"/>
          <p:nvPr/>
        </p:nvSpPr>
        <p:spPr>
          <a:xfrm>
            <a:off x="1485438" y="5010249"/>
            <a:ext cx="3189042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모델로 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테스트 하는 과정에서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불필요하게 반복되는 문자를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파악하여 제거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61950" lvl="1" indent="-180975">
              <a:lnSpc>
                <a:spcPct val="150000"/>
              </a:lnSpc>
              <a:buFont typeface="나눔스퀘어라운드 Regular" panose="020B0600000101010101" pitchFamily="50" charset="-127"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'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삭제된 게시물의 답글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</a:t>
            </a:r>
          </a:p>
          <a:p>
            <a:pPr marL="361950" lvl="1" indent="-180975">
              <a:lnSpc>
                <a:spcPct val="150000"/>
              </a:lnSpc>
              <a:buFont typeface="나눔스퀘어라운드 Regular" panose="020B0600000101010101" pitchFamily="50" charset="-127"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'[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자막뉴스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]'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2C9F43-5A67-ADAD-A57C-156AF4CED0A1}"/>
              </a:ext>
            </a:extLst>
          </p:cNvPr>
          <p:cNvGrpSpPr/>
          <p:nvPr/>
        </p:nvGrpSpPr>
        <p:grpSpPr>
          <a:xfrm>
            <a:off x="5735554" y="1926590"/>
            <a:ext cx="6255494" cy="4494780"/>
            <a:chOff x="858370" y="2020749"/>
            <a:chExt cx="6255494" cy="449478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CFB5FD-5840-0E73-60A9-749C60C08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5966" y="4628226"/>
              <a:ext cx="5757897" cy="18873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C76E5A-FF15-4DEE-C17F-BFA09B162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5966" y="2399037"/>
              <a:ext cx="5757898" cy="166926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1650727C-E1BD-9E68-D7D5-B90BB1171467}"/>
                </a:ext>
              </a:extLst>
            </p:cNvPr>
            <p:cNvSpPr/>
            <p:nvPr/>
          </p:nvSpPr>
          <p:spPr>
            <a:xfrm>
              <a:off x="4001872" y="4249007"/>
              <a:ext cx="539948" cy="252504"/>
            </a:xfrm>
            <a:prstGeom prst="down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7798AF-048B-A453-B21B-26A1BCED6C06}"/>
                </a:ext>
              </a:extLst>
            </p:cNvPr>
            <p:cNvSpPr/>
            <p:nvPr/>
          </p:nvSpPr>
          <p:spPr>
            <a:xfrm>
              <a:off x="858370" y="2020749"/>
              <a:ext cx="3147408" cy="345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전 데이터 수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 250,717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A289A3D-9622-E5B0-65AA-AD8AB8349A2F}"/>
                </a:ext>
              </a:extLst>
            </p:cNvPr>
            <p:cNvSpPr/>
            <p:nvPr/>
          </p:nvSpPr>
          <p:spPr>
            <a:xfrm>
              <a:off x="921139" y="4249938"/>
              <a:ext cx="3147408" cy="3452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후 데이터 수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 213,140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0DDD4D-8AC7-223F-8503-9A974E786852}"/>
              </a:ext>
            </a:extLst>
          </p:cNvPr>
          <p:cNvGrpSpPr/>
          <p:nvPr/>
        </p:nvGrpSpPr>
        <p:grpSpPr>
          <a:xfrm>
            <a:off x="1353785" y="2379512"/>
            <a:ext cx="3593354" cy="1998927"/>
            <a:chOff x="8181948" y="2445058"/>
            <a:chExt cx="3691227" cy="19989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D2200C-1DF8-258B-9A24-FF3C58D8D4AF}"/>
                </a:ext>
              </a:extLst>
            </p:cNvPr>
            <p:cNvSpPr txBox="1"/>
            <p:nvPr/>
          </p:nvSpPr>
          <p:spPr>
            <a:xfrm>
              <a:off x="8343525" y="2445058"/>
              <a:ext cx="3223227" cy="186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날짜 역순 정렬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날짜 포맷 재설정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column 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제거 및 이름 설정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특수문자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공백만 있는 제목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Title(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제목</a:t>
              </a: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 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중복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7695D075-51BA-30ED-472A-AD15108A25FC}"/>
                </a:ext>
              </a:extLst>
            </p:cNvPr>
            <p:cNvSpPr>
              <a:spLocks/>
            </p:cNvSpPr>
            <p:nvPr/>
          </p:nvSpPr>
          <p:spPr>
            <a:xfrm>
              <a:off x="8181948" y="2445059"/>
              <a:ext cx="3691227" cy="1998926"/>
            </a:xfrm>
            <a:prstGeom prst="rect">
              <a:avLst/>
            </a:prstGeom>
            <a:noFill/>
            <a:ln w="12700" cap="flat" cmpd="sng">
              <a:solidFill>
                <a:schemeClr val="accent3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300">
                <a:solidFill>
                  <a:srgbClr val="000000"/>
                </a:solidFill>
                <a:latin typeface="G마켓 산스 Light" charset="0"/>
                <a:ea typeface="G마켓 산스 Light" charset="0"/>
              </a:endParaRPr>
            </a:p>
          </p:txBody>
        </p:sp>
      </p:grpSp>
      <p:sp>
        <p:nvSpPr>
          <p:cNvPr id="27" name="Rect 0">
            <a:extLst>
              <a:ext uri="{FF2B5EF4-FFF2-40B4-BE49-F238E27FC236}">
                <a16:creationId xmlns:a16="http://schemas.microsoft.com/office/drawing/2014/main" id="{600FD6DA-37F8-1395-6C03-F4B18D3CD6C5}"/>
              </a:ext>
            </a:extLst>
          </p:cNvPr>
          <p:cNvSpPr>
            <a:spLocks/>
          </p:cNvSpPr>
          <p:nvPr/>
        </p:nvSpPr>
        <p:spPr>
          <a:xfrm>
            <a:off x="1352928" y="4897925"/>
            <a:ext cx="3593354" cy="1473462"/>
          </a:xfrm>
          <a:prstGeom prst="rect">
            <a:avLst/>
          </a:prstGeom>
          <a:noFill/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BABEA3-3F4A-C58B-CE0B-06F117784811}"/>
              </a:ext>
            </a:extLst>
          </p:cNvPr>
          <p:cNvSpPr/>
          <p:nvPr/>
        </p:nvSpPr>
        <p:spPr>
          <a:xfrm>
            <a:off x="1353782" y="2031380"/>
            <a:ext cx="3592497" cy="3379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사전 </a:t>
            </a:r>
            <a:r>
              <a:rPr lang="ko-KR" altLang="en-US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D71DE0E-86AE-7E1F-B0B3-F22399CC8A01}"/>
              </a:ext>
            </a:extLst>
          </p:cNvPr>
          <p:cNvSpPr/>
          <p:nvPr/>
        </p:nvSpPr>
        <p:spPr>
          <a:xfrm>
            <a:off x="121841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토론방</a:t>
            </a:r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ko-KR" altLang="en-US" sz="15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5B28653-5376-20F2-B337-203155C665CE}"/>
              </a:ext>
            </a:extLst>
          </p:cNvPr>
          <p:cNvSpPr/>
          <p:nvPr/>
        </p:nvSpPr>
        <p:spPr>
          <a:xfrm>
            <a:off x="605948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토론방</a:t>
            </a:r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전후 비교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5947F514-E299-0D8E-EBE3-A7265C08EE02}"/>
              </a:ext>
            </a:extLst>
          </p:cNvPr>
          <p:cNvSpPr/>
          <p:nvPr/>
        </p:nvSpPr>
        <p:spPr>
          <a:xfrm rot="16200000" flipV="1">
            <a:off x="3353582" y="3650813"/>
            <a:ext cx="4382612" cy="1058535"/>
          </a:xfrm>
          <a:prstGeom prst="triangle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18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2" y="-1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뉴스의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데이터 수는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638,993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9CE002-DBDA-05FF-1094-9A4184918054}"/>
              </a:ext>
            </a:extLst>
          </p:cNvPr>
          <p:cNvSpPr/>
          <p:nvPr/>
        </p:nvSpPr>
        <p:spPr>
          <a:xfrm>
            <a:off x="1352926" y="4012226"/>
            <a:ext cx="3592497" cy="3306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과정 중 </a:t>
            </a:r>
            <a:r>
              <a:rPr lang="ko-KR" altLang="en-US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stopword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30B62-7095-B32C-D611-09E70C308E4D}"/>
              </a:ext>
            </a:extLst>
          </p:cNvPr>
          <p:cNvSpPr txBox="1"/>
          <p:nvPr/>
        </p:nvSpPr>
        <p:spPr>
          <a:xfrm>
            <a:off x="1485438" y="4351530"/>
            <a:ext cx="3189042" cy="18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모델로 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테스트 하는 과정에서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불필요하게 반복되는 문자를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파악하여 제거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61950" lvl="1" indent="-180975">
              <a:lnSpc>
                <a:spcPct val="150000"/>
              </a:lnSpc>
              <a:buFont typeface="나눔스퀘어라운드 Regular" panose="020B0600000101010101" pitchFamily="50" charset="-127"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'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오늘의 주요일정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</a:t>
            </a:r>
          </a:p>
          <a:p>
            <a:pPr marL="361950" lvl="1" indent="-180975">
              <a:lnSpc>
                <a:spcPct val="150000"/>
              </a:lnSpc>
              <a:buFont typeface="나눔스퀘어라운드 Regular" panose="020B0600000101010101" pitchFamily="50" charset="-127"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표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]’</a:t>
            </a:r>
          </a:p>
          <a:p>
            <a:pPr marL="180975" lvl="1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주가와 관련 없는 데이터 제거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61950" lvl="1" indent="-180975">
              <a:lnSpc>
                <a:spcPct val="150000"/>
              </a:lnSpc>
              <a:buFontTx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'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가상화폐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’, '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암호화폐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’, 'NFT'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650727C-E1BD-9E68-D7D5-B90BB1171467}"/>
              </a:ext>
            </a:extLst>
          </p:cNvPr>
          <p:cNvSpPr/>
          <p:nvPr/>
        </p:nvSpPr>
        <p:spPr>
          <a:xfrm>
            <a:off x="8879056" y="4154848"/>
            <a:ext cx="539948" cy="25250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89A3D-9622-E5B0-65AA-AD8AB8349A2F}"/>
              </a:ext>
            </a:extLst>
          </p:cNvPr>
          <p:cNvSpPr/>
          <p:nvPr/>
        </p:nvSpPr>
        <p:spPr>
          <a:xfrm>
            <a:off x="6120000" y="4154848"/>
            <a:ext cx="3147408" cy="345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</a:rPr>
              <a:t>전처리</a:t>
            </a:r>
            <a:r>
              <a:rPr lang="ko-KR" altLang="en-US" sz="1200" b="1" dirty="0">
                <a:solidFill>
                  <a:schemeClr val="tx1"/>
                </a:solidFill>
              </a:rPr>
              <a:t> 후 데이터 수 </a:t>
            </a:r>
            <a:r>
              <a:rPr lang="en-US" altLang="ko-KR" sz="1200" b="1" dirty="0">
                <a:solidFill>
                  <a:schemeClr val="tx1"/>
                </a:solidFill>
              </a:rPr>
              <a:t>: 638,993</a:t>
            </a:r>
            <a:r>
              <a:rPr lang="ko-KR" altLang="en-US" sz="1200" b="1" dirty="0">
                <a:solidFill>
                  <a:schemeClr val="tx1"/>
                </a:solidFill>
              </a:rPr>
              <a:t>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0DDD4D-8AC7-223F-8503-9A974E786852}"/>
              </a:ext>
            </a:extLst>
          </p:cNvPr>
          <p:cNvGrpSpPr/>
          <p:nvPr/>
        </p:nvGrpSpPr>
        <p:grpSpPr>
          <a:xfrm>
            <a:off x="1353785" y="2379513"/>
            <a:ext cx="3593354" cy="1441049"/>
            <a:chOff x="8181948" y="2445058"/>
            <a:chExt cx="3691227" cy="21679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D2200C-1DF8-258B-9A24-FF3C58D8D4AF}"/>
                </a:ext>
              </a:extLst>
            </p:cNvPr>
            <p:cNvSpPr txBox="1"/>
            <p:nvPr/>
          </p:nvSpPr>
          <p:spPr>
            <a:xfrm>
              <a:off x="8343525" y="2445058"/>
              <a:ext cx="3223227" cy="1723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자주 쓰이는 특수문자 한글로 변환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특수문자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공백만 있는 제목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Title(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제목</a:t>
              </a: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 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중복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7695D075-51BA-30ED-472A-AD15108A25FC}"/>
                </a:ext>
              </a:extLst>
            </p:cNvPr>
            <p:cNvSpPr>
              <a:spLocks/>
            </p:cNvSpPr>
            <p:nvPr/>
          </p:nvSpPr>
          <p:spPr>
            <a:xfrm>
              <a:off x="8181948" y="2445058"/>
              <a:ext cx="3691227" cy="2167901"/>
            </a:xfrm>
            <a:prstGeom prst="rect">
              <a:avLst/>
            </a:prstGeom>
            <a:noFill/>
            <a:ln w="12700" cap="flat" cmpd="sng">
              <a:solidFill>
                <a:schemeClr val="accent3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300">
                <a:solidFill>
                  <a:srgbClr val="000000"/>
                </a:solidFill>
                <a:latin typeface="G마켓 산스 Light" charset="0"/>
                <a:ea typeface="G마켓 산스 Light" charset="0"/>
              </a:endParaRPr>
            </a:p>
          </p:txBody>
        </p:sp>
      </p:grpSp>
      <p:sp>
        <p:nvSpPr>
          <p:cNvPr id="27" name="Rect 0">
            <a:extLst>
              <a:ext uri="{FF2B5EF4-FFF2-40B4-BE49-F238E27FC236}">
                <a16:creationId xmlns:a16="http://schemas.microsoft.com/office/drawing/2014/main" id="{600FD6DA-37F8-1395-6C03-F4B18D3CD6C5}"/>
              </a:ext>
            </a:extLst>
          </p:cNvPr>
          <p:cNvSpPr>
            <a:spLocks/>
          </p:cNvSpPr>
          <p:nvPr/>
        </p:nvSpPr>
        <p:spPr>
          <a:xfrm>
            <a:off x="1352928" y="4342904"/>
            <a:ext cx="3593354" cy="2001200"/>
          </a:xfrm>
          <a:prstGeom prst="rect">
            <a:avLst/>
          </a:prstGeom>
          <a:noFill/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BABEA3-3F4A-C58B-CE0B-06F117784811}"/>
              </a:ext>
            </a:extLst>
          </p:cNvPr>
          <p:cNvSpPr/>
          <p:nvPr/>
        </p:nvSpPr>
        <p:spPr>
          <a:xfrm>
            <a:off x="1353782" y="2031380"/>
            <a:ext cx="3592497" cy="3379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사전 </a:t>
            </a:r>
            <a:r>
              <a:rPr lang="ko-KR" altLang="en-US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D71DE0E-86AE-7E1F-B0B3-F22399CC8A01}"/>
              </a:ext>
            </a:extLst>
          </p:cNvPr>
          <p:cNvSpPr/>
          <p:nvPr/>
        </p:nvSpPr>
        <p:spPr>
          <a:xfrm>
            <a:off x="121841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 데이터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ko-KR" altLang="en-US" sz="15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5B28653-5376-20F2-B337-203155C665CE}"/>
              </a:ext>
            </a:extLst>
          </p:cNvPr>
          <p:cNvSpPr/>
          <p:nvPr/>
        </p:nvSpPr>
        <p:spPr>
          <a:xfrm>
            <a:off x="605948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전후 비교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5947F514-E299-0D8E-EBE3-A7265C08EE02}"/>
              </a:ext>
            </a:extLst>
          </p:cNvPr>
          <p:cNvSpPr/>
          <p:nvPr/>
        </p:nvSpPr>
        <p:spPr>
          <a:xfrm rot="16200000" flipV="1">
            <a:off x="3323769" y="3702832"/>
            <a:ext cx="4312725" cy="969818"/>
          </a:xfrm>
          <a:prstGeom prst="triangle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C3A350-D54E-6BE9-7F17-19778AC9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60" y="2312184"/>
            <a:ext cx="5614058" cy="17175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1DFD1A-609B-7134-F8C8-8A18D4E7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60" y="4545816"/>
            <a:ext cx="5614058" cy="18724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67087E-95C5-E80F-6CDE-0184E03C01C2}"/>
              </a:ext>
            </a:extLst>
          </p:cNvPr>
          <p:cNvSpPr/>
          <p:nvPr/>
        </p:nvSpPr>
        <p:spPr>
          <a:xfrm>
            <a:off x="6120000" y="1926590"/>
            <a:ext cx="3147408" cy="345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</a:rPr>
              <a:t>전처리</a:t>
            </a:r>
            <a:r>
              <a:rPr lang="ko-KR" altLang="en-US" sz="1200" b="1" dirty="0">
                <a:solidFill>
                  <a:schemeClr val="tx1"/>
                </a:solidFill>
              </a:rPr>
              <a:t> 전 데이터 수</a:t>
            </a:r>
            <a:r>
              <a:rPr lang="en-US" altLang="ko-KR" sz="1200" b="1" dirty="0">
                <a:solidFill>
                  <a:schemeClr val="tx1"/>
                </a:solidFill>
              </a:rPr>
              <a:t>: 688,090 </a:t>
            </a:r>
            <a:r>
              <a:rPr lang="ko-KR" altLang="en-US" sz="1200" b="1" dirty="0">
                <a:solidFill>
                  <a:schemeClr val="tx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18685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유튜브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유튜브의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후 데이터 수는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384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9CE002-DBDA-05FF-1094-9A4184918054}"/>
              </a:ext>
            </a:extLst>
          </p:cNvPr>
          <p:cNvSpPr/>
          <p:nvPr/>
        </p:nvSpPr>
        <p:spPr>
          <a:xfrm>
            <a:off x="1352926" y="4572169"/>
            <a:ext cx="3592497" cy="3306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과정 중 </a:t>
            </a:r>
            <a:r>
              <a:rPr lang="ko-KR" altLang="en-US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en-US" altLang="ko-KR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stopword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30B62-7095-B32C-D611-09E70C308E4D}"/>
              </a:ext>
            </a:extLst>
          </p:cNvPr>
          <p:cNvSpPr txBox="1"/>
          <p:nvPr/>
        </p:nvSpPr>
        <p:spPr>
          <a:xfrm>
            <a:off x="1485438" y="4937958"/>
            <a:ext cx="3189042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날짜가 표시되지 않는 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title 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제거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61950" lvl="1" indent="-180975">
              <a:lnSpc>
                <a:spcPct val="150000"/>
              </a:lnSpc>
              <a:buFont typeface="나눔스퀘어라운드 Regular" panose="020B0600000101010101" pitchFamily="50" charset="-127"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‘#Shorts’</a:t>
            </a:r>
          </a:p>
          <a:p>
            <a:pPr marL="361950" lvl="1" indent="-180975">
              <a:lnSpc>
                <a:spcPct val="150000"/>
              </a:lnSpc>
              <a:buFont typeface="나눔스퀘어라운드 Regular" panose="020B0600000101010101" pitchFamily="50" charset="-127"/>
              <a:buChar char="☞"/>
            </a:pP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‘</a:t>
            </a:r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몇 시간 전</a:t>
            </a:r>
            <a:r>
              <a: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650727C-E1BD-9E68-D7D5-B90BB1171467}"/>
              </a:ext>
            </a:extLst>
          </p:cNvPr>
          <p:cNvSpPr/>
          <p:nvPr/>
        </p:nvSpPr>
        <p:spPr>
          <a:xfrm>
            <a:off x="8879056" y="4154848"/>
            <a:ext cx="539948" cy="25250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7798AF-048B-A453-B21B-26A1BCED6C06}"/>
              </a:ext>
            </a:extLst>
          </p:cNvPr>
          <p:cNvSpPr/>
          <p:nvPr/>
        </p:nvSpPr>
        <p:spPr>
          <a:xfrm>
            <a:off x="6120000" y="1926000"/>
            <a:ext cx="3147408" cy="345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</a:rPr>
              <a:t>전처리</a:t>
            </a:r>
            <a:r>
              <a:rPr lang="ko-KR" altLang="en-US" sz="1200" b="1" dirty="0">
                <a:solidFill>
                  <a:schemeClr val="tx1"/>
                </a:solidFill>
              </a:rPr>
              <a:t> 전 데이터 수</a:t>
            </a:r>
            <a:r>
              <a:rPr lang="en-US" altLang="ko-KR" sz="1200" b="1" dirty="0">
                <a:solidFill>
                  <a:schemeClr val="tx1"/>
                </a:solidFill>
              </a:rPr>
              <a:t>: 386 </a:t>
            </a:r>
            <a:r>
              <a:rPr lang="ko-KR" altLang="en-US" sz="1200" b="1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89A3D-9622-E5B0-65AA-AD8AB8349A2F}"/>
              </a:ext>
            </a:extLst>
          </p:cNvPr>
          <p:cNvSpPr/>
          <p:nvPr/>
        </p:nvSpPr>
        <p:spPr>
          <a:xfrm>
            <a:off x="6120000" y="4155779"/>
            <a:ext cx="3147408" cy="345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</a:rPr>
              <a:t>전처리</a:t>
            </a:r>
            <a:r>
              <a:rPr lang="ko-KR" altLang="en-US" sz="1200" b="1" dirty="0">
                <a:solidFill>
                  <a:schemeClr val="tx1"/>
                </a:solidFill>
              </a:rPr>
              <a:t> 후 데이터 수 </a:t>
            </a:r>
            <a:r>
              <a:rPr lang="en-US" altLang="ko-KR" sz="1200" b="1" dirty="0">
                <a:solidFill>
                  <a:schemeClr val="tx1"/>
                </a:solidFill>
              </a:rPr>
              <a:t>: 384 </a:t>
            </a:r>
            <a:r>
              <a:rPr lang="ko-KR" altLang="en-US" sz="1200" b="1" dirty="0">
                <a:solidFill>
                  <a:schemeClr val="tx1"/>
                </a:solidFill>
              </a:rPr>
              <a:t>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0DDD4D-8AC7-223F-8503-9A974E786852}"/>
              </a:ext>
            </a:extLst>
          </p:cNvPr>
          <p:cNvGrpSpPr/>
          <p:nvPr/>
        </p:nvGrpSpPr>
        <p:grpSpPr>
          <a:xfrm>
            <a:off x="1353785" y="2379512"/>
            <a:ext cx="3593354" cy="1709331"/>
            <a:chOff x="8181948" y="2445058"/>
            <a:chExt cx="3691227" cy="1819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D2200C-1DF8-258B-9A24-FF3C58D8D4AF}"/>
                </a:ext>
              </a:extLst>
            </p:cNvPr>
            <p:cNvSpPr txBox="1"/>
            <p:nvPr/>
          </p:nvSpPr>
          <p:spPr>
            <a:xfrm>
              <a:off x="8343525" y="2445058"/>
              <a:ext cx="3223227" cy="1669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날짜 포맷 재설정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자주 쓰이는 특수문자 한글로 변환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특수문자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공백만 있는 제목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Title(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제목</a:t>
              </a:r>
              <a:r>
                <a:rPr lang="en-US" altLang="ko-KR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 </a:t>
              </a:r>
              <a:r>
                <a:rPr lang="ko-KR" altLang="en-US" sz="13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중복 제거</a:t>
              </a:r>
              <a:endParaRPr lang="en-US" altLang="ko-KR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7695D075-51BA-30ED-472A-AD15108A25FC}"/>
                </a:ext>
              </a:extLst>
            </p:cNvPr>
            <p:cNvSpPr>
              <a:spLocks/>
            </p:cNvSpPr>
            <p:nvPr/>
          </p:nvSpPr>
          <p:spPr>
            <a:xfrm>
              <a:off x="8181948" y="2445058"/>
              <a:ext cx="3691227" cy="1819781"/>
            </a:xfrm>
            <a:prstGeom prst="rect">
              <a:avLst/>
            </a:prstGeom>
            <a:noFill/>
            <a:ln w="12700" cap="flat" cmpd="sng">
              <a:solidFill>
                <a:schemeClr val="accent3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300">
                <a:solidFill>
                  <a:srgbClr val="000000"/>
                </a:solidFill>
                <a:latin typeface="G마켓 산스 Light" charset="0"/>
                <a:ea typeface="G마켓 산스 Light" charset="0"/>
              </a:endParaRPr>
            </a:p>
          </p:txBody>
        </p:sp>
      </p:grpSp>
      <p:sp>
        <p:nvSpPr>
          <p:cNvPr id="27" name="Rect 0">
            <a:extLst>
              <a:ext uri="{FF2B5EF4-FFF2-40B4-BE49-F238E27FC236}">
                <a16:creationId xmlns:a16="http://schemas.microsoft.com/office/drawing/2014/main" id="{600FD6DA-37F8-1395-6C03-F4B18D3CD6C5}"/>
              </a:ext>
            </a:extLst>
          </p:cNvPr>
          <p:cNvSpPr>
            <a:spLocks/>
          </p:cNvSpPr>
          <p:nvPr/>
        </p:nvSpPr>
        <p:spPr>
          <a:xfrm>
            <a:off x="1352928" y="4902846"/>
            <a:ext cx="3593354" cy="1083886"/>
          </a:xfrm>
          <a:prstGeom prst="rect">
            <a:avLst/>
          </a:prstGeom>
          <a:noFill/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BABEA3-3F4A-C58B-CE0B-06F117784811}"/>
              </a:ext>
            </a:extLst>
          </p:cNvPr>
          <p:cNvSpPr/>
          <p:nvPr/>
        </p:nvSpPr>
        <p:spPr>
          <a:xfrm>
            <a:off x="1353782" y="2031380"/>
            <a:ext cx="3592497" cy="3379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사전 </a:t>
            </a:r>
            <a:r>
              <a:rPr lang="ko-KR" altLang="en-US"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D71DE0E-86AE-7E1F-B0B3-F22399CC8A01}"/>
              </a:ext>
            </a:extLst>
          </p:cNvPr>
          <p:cNvSpPr/>
          <p:nvPr/>
        </p:nvSpPr>
        <p:spPr>
          <a:xfrm>
            <a:off x="121841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데이터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ko-KR" altLang="en-US" sz="15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5B28653-5376-20F2-B337-203155C665CE}"/>
              </a:ext>
            </a:extLst>
          </p:cNvPr>
          <p:cNvSpPr/>
          <p:nvPr/>
        </p:nvSpPr>
        <p:spPr>
          <a:xfrm>
            <a:off x="6059488" y="1609586"/>
            <a:ext cx="3223228" cy="337950"/>
          </a:xfrm>
          <a:prstGeom prst="roundRect">
            <a:avLst>
              <a:gd name="adj" fmla="val 299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유튜브 </a:t>
            </a:r>
            <a:r>
              <a:rPr lang="ko-KR" altLang="en-US"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전후 비교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5947F514-E299-0D8E-EBE3-A7265C08EE02}"/>
              </a:ext>
            </a:extLst>
          </p:cNvPr>
          <p:cNvSpPr/>
          <p:nvPr/>
        </p:nvSpPr>
        <p:spPr>
          <a:xfrm rot="16200000" flipV="1">
            <a:off x="3460557" y="3543524"/>
            <a:ext cx="3994108" cy="969819"/>
          </a:xfrm>
          <a:prstGeom prst="triangle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7203B9-9FA6-BAF3-D553-8429D4B6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81" y="2351306"/>
            <a:ext cx="5687658" cy="1681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98F8A46-D714-DEC7-14D5-6DBBC66D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81" y="4624224"/>
            <a:ext cx="5667928" cy="1783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535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감성분석 모델링 진행을 위해 주가 및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감성어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사전을 바탕으로 형태소 분석 후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긍정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중립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부정 라벨링을 진행</a:t>
            </a:r>
          </a:p>
        </p:txBody>
      </p:sp>
      <p:sp>
        <p:nvSpPr>
          <p:cNvPr id="14" name="TextBox 157">
            <a:extLst>
              <a:ext uri="{FF2B5EF4-FFF2-40B4-BE49-F238E27FC236}">
                <a16:creationId xmlns:a16="http://schemas.microsoft.com/office/drawing/2014/main" id="{C4FAFEA9-F915-E57E-9547-0A49CC3854B9}"/>
              </a:ext>
            </a:extLst>
          </p:cNvPr>
          <p:cNvSpPr txBox="1"/>
          <p:nvPr/>
        </p:nvSpPr>
        <p:spPr>
          <a:xfrm>
            <a:off x="1286440" y="1523155"/>
            <a:ext cx="1002133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감성분석 라벨링은 ①주식가격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(SP)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등락률에 따라 분류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②단어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(Word)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긍정 또는 부정적 의미에 따라 분류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③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통합적으로 고려하여 분류하는 방법의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가지 방법에 따라 분석을 진행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텍스트를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KoNLPy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라이브러리와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KlueBERT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자체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토크나이저를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이용하여 형태소 분석 진행하여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라벨링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기반에 따라 긍정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(+1),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중립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(0),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부정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(-1)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라벨링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BBCF12-8EB2-8086-C66D-C899E48BD4CD}"/>
              </a:ext>
            </a:extLst>
          </p:cNvPr>
          <p:cNvSpPr/>
          <p:nvPr/>
        </p:nvSpPr>
        <p:spPr>
          <a:xfrm>
            <a:off x="1819681" y="5634262"/>
            <a:ext cx="10021337" cy="908082"/>
          </a:xfrm>
          <a:prstGeom prst="roundRect">
            <a:avLst>
              <a:gd name="adj" fmla="val 4881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3BE48-6666-1277-E800-EF02C5E55E3F}"/>
              </a:ext>
            </a:extLst>
          </p:cNvPr>
          <p:cNvSpPr txBox="1"/>
          <p:nvPr/>
        </p:nvSpPr>
        <p:spPr>
          <a:xfrm>
            <a:off x="2517709" y="5998953"/>
            <a:ext cx="9197472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1300" dirty="0"/>
              <a:t>주가 기반 </a:t>
            </a:r>
            <a:r>
              <a:rPr lang="ko-KR" altLang="en-US" sz="1300" dirty="0" err="1"/>
              <a:t>라벨링</a:t>
            </a:r>
            <a:r>
              <a:rPr lang="ko-KR" altLang="en-US" sz="1300" dirty="0"/>
              <a:t> 방법과 단어기반 </a:t>
            </a:r>
            <a:r>
              <a:rPr lang="ko-KR" altLang="en-US" sz="1300" dirty="0" err="1"/>
              <a:t>라벨링</a:t>
            </a:r>
            <a:r>
              <a:rPr lang="ko-KR" altLang="en-US" sz="1300" dirty="0"/>
              <a:t> 방법을 합친 방법으로</a:t>
            </a:r>
            <a:r>
              <a:rPr lang="en-US" altLang="ko-KR" sz="1300" dirty="0"/>
              <a:t>, </a:t>
            </a:r>
            <a:r>
              <a:rPr lang="ko-KR" altLang="en-US" sz="1300" dirty="0"/>
              <a:t>감성사전에 따라 긍정</a:t>
            </a:r>
            <a:r>
              <a:rPr lang="en-US" altLang="ko-KR" sz="1300" dirty="0"/>
              <a:t>/</a:t>
            </a:r>
            <a:r>
              <a:rPr lang="ko-KR" altLang="en-US" sz="1300" dirty="0"/>
              <a:t>중립</a:t>
            </a:r>
            <a:r>
              <a:rPr lang="en-US" altLang="ko-KR" sz="1300" dirty="0"/>
              <a:t>/</a:t>
            </a:r>
            <a:r>
              <a:rPr lang="ko-KR" altLang="en-US" sz="1300" dirty="0"/>
              <a:t>부정으로 </a:t>
            </a:r>
            <a:r>
              <a:rPr lang="en-US" altLang="ko-KR" sz="1300" dirty="0"/>
              <a:t>1</a:t>
            </a:r>
            <a:r>
              <a:rPr lang="ko-KR" altLang="en-US" sz="1300" dirty="0"/>
              <a:t>차적으로 나눈 후</a:t>
            </a:r>
            <a:r>
              <a:rPr lang="en-US" altLang="ko-KR" sz="1300" dirty="0"/>
              <a:t>, </a:t>
            </a:r>
            <a:r>
              <a:rPr lang="ko-KR" altLang="en-US" sz="1300" dirty="0"/>
              <a:t>추출된 감성분석 결과값을 활용하여 주가의 실제 등락률에 따라 추가적으로 </a:t>
            </a:r>
            <a:r>
              <a:rPr lang="en-US" altLang="ko-KR" sz="1300" dirty="0"/>
              <a:t>2</a:t>
            </a:r>
            <a:r>
              <a:rPr lang="ko-KR" altLang="en-US" sz="1300" dirty="0"/>
              <a:t>차 분류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DFAEAC-3D7A-4562-F7E0-E67917A205DB}"/>
              </a:ext>
            </a:extLst>
          </p:cNvPr>
          <p:cNvSpPr txBox="1"/>
          <p:nvPr/>
        </p:nvSpPr>
        <p:spPr>
          <a:xfrm>
            <a:off x="2517709" y="5704553"/>
            <a:ext cx="610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단어 통합 기반 모델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987BDB7-A14C-CA6D-8F9A-C6FAB543E0CB}"/>
              </a:ext>
            </a:extLst>
          </p:cNvPr>
          <p:cNvSpPr/>
          <p:nvPr/>
        </p:nvSpPr>
        <p:spPr>
          <a:xfrm>
            <a:off x="1819681" y="4257575"/>
            <a:ext cx="10021337" cy="908082"/>
          </a:xfrm>
          <a:prstGeom prst="roundRect">
            <a:avLst>
              <a:gd name="adj" fmla="val 48811"/>
            </a:avLst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3FFF-7A1F-E12E-1F5A-8774BE857FD2}"/>
              </a:ext>
            </a:extLst>
          </p:cNvPr>
          <p:cNvSpPr txBox="1"/>
          <p:nvPr/>
        </p:nvSpPr>
        <p:spPr>
          <a:xfrm>
            <a:off x="2517709" y="4639297"/>
            <a:ext cx="9197472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13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defRPr>
            </a:lvl1pPr>
          </a:lstStyle>
          <a:p>
            <a:r>
              <a:rPr lang="ko-KR" altLang="en-US" dirty="0"/>
              <a:t>감성사전을 기반으로 단어</a:t>
            </a:r>
            <a:r>
              <a:rPr lang="en-US" altLang="ko-KR" dirty="0"/>
              <a:t>(Word) </a:t>
            </a:r>
            <a:r>
              <a:rPr lang="ko-KR" altLang="en-US" dirty="0"/>
              <a:t>자체의 긍정 또는 부정적 의미에 따라 라벨링을 실시하였으며</a:t>
            </a:r>
            <a:r>
              <a:rPr lang="en-US" altLang="ko-KR" dirty="0"/>
              <a:t>, </a:t>
            </a:r>
            <a:r>
              <a:rPr lang="ko-KR" altLang="en-US" dirty="0"/>
              <a:t>긍정단어와 부정단어가 동시에 출현하는 경우 당일 혹은 전일 주가 등락률을 고려해서 라벨링을 실시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AD66E-0F57-DA30-8FF0-88AD5F56B0D4}"/>
              </a:ext>
            </a:extLst>
          </p:cNvPr>
          <p:cNvSpPr txBox="1"/>
          <p:nvPr/>
        </p:nvSpPr>
        <p:spPr>
          <a:xfrm>
            <a:off x="2517709" y="4344897"/>
            <a:ext cx="610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단어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(Word)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기반 모델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EBB97FA-DA30-CA0D-55F0-D08833518459}"/>
              </a:ext>
            </a:extLst>
          </p:cNvPr>
          <p:cNvSpPr/>
          <p:nvPr/>
        </p:nvSpPr>
        <p:spPr>
          <a:xfrm>
            <a:off x="1819681" y="2880888"/>
            <a:ext cx="10021337" cy="908082"/>
          </a:xfrm>
          <a:prstGeom prst="roundRect">
            <a:avLst>
              <a:gd name="adj" fmla="val 48811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5ADCE-EA87-EAB2-28FB-2BB0EA3AC270}"/>
              </a:ext>
            </a:extLst>
          </p:cNvPr>
          <p:cNvSpPr txBox="1"/>
          <p:nvPr/>
        </p:nvSpPr>
        <p:spPr>
          <a:xfrm>
            <a:off x="2517709" y="3326460"/>
            <a:ext cx="9197472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300" dirty="0"/>
              <a:t>KRX</a:t>
            </a:r>
            <a:r>
              <a:rPr lang="ko-KR" altLang="en-US" sz="1300" dirty="0"/>
              <a:t>에서 제공하는 데이터의 주가 등락률에 따라 감성점수를 </a:t>
            </a:r>
            <a:r>
              <a:rPr lang="en-US" altLang="ko-KR" sz="1300" dirty="0"/>
              <a:t>Scoring</a:t>
            </a:r>
            <a:r>
              <a:rPr lang="ko-KR" altLang="en-US" sz="1300" dirty="0"/>
              <a:t>하고</a:t>
            </a:r>
            <a:r>
              <a:rPr lang="en-US" altLang="ko-KR" sz="1300" dirty="0"/>
              <a:t>, </a:t>
            </a:r>
            <a:r>
              <a:rPr lang="ko-KR" altLang="en-US" sz="1300" dirty="0"/>
              <a:t>점수 기준에 따라 긍정</a:t>
            </a:r>
            <a:r>
              <a:rPr lang="en-US" altLang="ko-KR" sz="1300" dirty="0"/>
              <a:t>/</a:t>
            </a:r>
            <a:r>
              <a:rPr lang="ko-KR" altLang="en-US" sz="1300" dirty="0"/>
              <a:t>중립</a:t>
            </a:r>
            <a:r>
              <a:rPr lang="en-US" altLang="ko-KR" sz="1300" dirty="0"/>
              <a:t>/</a:t>
            </a:r>
            <a:r>
              <a:rPr lang="ko-KR" altLang="en-US" sz="1300" dirty="0"/>
              <a:t>부정 분류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7C670-9FA5-30F2-0619-7D2DD6FA2498}"/>
              </a:ext>
            </a:extLst>
          </p:cNvPr>
          <p:cNvSpPr txBox="1"/>
          <p:nvPr/>
        </p:nvSpPr>
        <p:spPr>
          <a:xfrm>
            <a:off x="2517709" y="3032060"/>
            <a:ext cx="610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(SP)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기반 모델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7C87E6-D4F5-A319-7741-7E1F5F0A794C}"/>
              </a:ext>
            </a:extLst>
          </p:cNvPr>
          <p:cNvGrpSpPr/>
          <p:nvPr/>
        </p:nvGrpSpPr>
        <p:grpSpPr>
          <a:xfrm>
            <a:off x="1286440" y="2726917"/>
            <a:ext cx="1186004" cy="1186004"/>
            <a:chOff x="1286440" y="2726917"/>
            <a:chExt cx="1186004" cy="118600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FC487BA-80A8-16BF-FAB6-499521B20915}"/>
                </a:ext>
              </a:extLst>
            </p:cNvPr>
            <p:cNvSpPr/>
            <p:nvPr/>
          </p:nvSpPr>
          <p:spPr>
            <a:xfrm>
              <a:off x="1407444" y="2847921"/>
              <a:ext cx="1065000" cy="1065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67B59C9-D3C2-E544-77FF-005C051A9C2B}"/>
                </a:ext>
              </a:extLst>
            </p:cNvPr>
            <p:cNvSpPr/>
            <p:nvPr/>
          </p:nvSpPr>
          <p:spPr>
            <a:xfrm>
              <a:off x="1286440" y="2726917"/>
              <a:ext cx="1062053" cy="10620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266494-3179-52EE-A64D-93CA569BCED6}"/>
                </a:ext>
              </a:extLst>
            </p:cNvPr>
            <p:cNvSpPr txBox="1"/>
            <p:nvPr/>
          </p:nvSpPr>
          <p:spPr>
            <a:xfrm>
              <a:off x="1407113" y="2965555"/>
              <a:ext cx="8106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32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01</a:t>
              </a:r>
              <a:endPara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097358-AE33-A625-4E3F-FE20E0BFA0AD}"/>
              </a:ext>
            </a:extLst>
          </p:cNvPr>
          <p:cNvGrpSpPr/>
          <p:nvPr/>
        </p:nvGrpSpPr>
        <p:grpSpPr>
          <a:xfrm>
            <a:off x="1286440" y="4118614"/>
            <a:ext cx="1186004" cy="1186004"/>
            <a:chOff x="1286440" y="2726917"/>
            <a:chExt cx="1186004" cy="11860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BF06CA3-6BDA-CF56-4D5E-605FA15D7510}"/>
                </a:ext>
              </a:extLst>
            </p:cNvPr>
            <p:cNvSpPr/>
            <p:nvPr/>
          </p:nvSpPr>
          <p:spPr>
            <a:xfrm>
              <a:off x="1407444" y="2847921"/>
              <a:ext cx="1065000" cy="1065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A675246-F224-3883-5310-BE89EB5E88E0}"/>
                </a:ext>
              </a:extLst>
            </p:cNvPr>
            <p:cNvSpPr/>
            <p:nvPr/>
          </p:nvSpPr>
          <p:spPr>
            <a:xfrm>
              <a:off x="1286440" y="2726917"/>
              <a:ext cx="1062053" cy="10620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C27559-A69E-DCFE-70C5-664C1E2579EB}"/>
                </a:ext>
              </a:extLst>
            </p:cNvPr>
            <p:cNvSpPr txBox="1"/>
            <p:nvPr/>
          </p:nvSpPr>
          <p:spPr>
            <a:xfrm>
              <a:off x="1404978" y="2965555"/>
              <a:ext cx="8106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32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02</a:t>
              </a:r>
              <a:endPara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C9E5FF-909C-A4FD-5B7E-D4B2D8E35E85}"/>
              </a:ext>
            </a:extLst>
          </p:cNvPr>
          <p:cNvGrpSpPr/>
          <p:nvPr/>
        </p:nvGrpSpPr>
        <p:grpSpPr>
          <a:xfrm>
            <a:off x="1286440" y="5489143"/>
            <a:ext cx="1186004" cy="1186004"/>
            <a:chOff x="1286440" y="2726917"/>
            <a:chExt cx="1186004" cy="118600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25E376C-C4F0-BD5B-69D2-41052ACD6A27}"/>
                </a:ext>
              </a:extLst>
            </p:cNvPr>
            <p:cNvSpPr/>
            <p:nvPr/>
          </p:nvSpPr>
          <p:spPr>
            <a:xfrm>
              <a:off x="1407444" y="2847921"/>
              <a:ext cx="1065000" cy="1065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7EE7C7D-F566-BD40-1628-31C29C4FB519}"/>
                </a:ext>
              </a:extLst>
            </p:cNvPr>
            <p:cNvSpPr/>
            <p:nvPr/>
          </p:nvSpPr>
          <p:spPr>
            <a:xfrm>
              <a:off x="1286440" y="2726917"/>
              <a:ext cx="1062053" cy="10620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C369D-E278-7A18-8C05-E67B8B4189C7}"/>
                </a:ext>
              </a:extLst>
            </p:cNvPr>
            <p:cNvSpPr txBox="1"/>
            <p:nvPr/>
          </p:nvSpPr>
          <p:spPr>
            <a:xfrm>
              <a:off x="1404978" y="2965555"/>
              <a:ext cx="8106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32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03</a:t>
              </a:r>
              <a:endParaRPr lang="ko-KR" altLang="en-US" sz="3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9E4885-BFB8-2627-F1A3-EDC6466A9C6A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618AF1-8A1E-4CAF-FD2B-7BAA484A03AC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96284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AEF98AE-0AF8-50A3-D6F4-FB4B9858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56" y="1747234"/>
            <a:ext cx="10591962" cy="879852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5C08545-3DCB-4F77-BBD3-060F9F31FFD1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7088868" y="2991920"/>
            <a:ext cx="538751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52D33BD4-658B-4510-20B4-580126152C38}"/>
              </a:ext>
            </a:extLst>
          </p:cNvPr>
          <p:cNvSpPr/>
          <p:nvPr/>
        </p:nvSpPr>
        <p:spPr>
          <a:xfrm>
            <a:off x="3710940" y="2669309"/>
            <a:ext cx="3377928" cy="645221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0%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이상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상승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1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0%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미만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하락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데이터의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-1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주가 등락률 기반 극성분류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23769-6A33-19F2-89BE-8F056F6A9D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종목의 주가 데이터를 기반으로 상승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하락에 따른 긍정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중립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부정 분류 이후 라벨링을 진행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3977F0A2-68E4-983D-7BAB-BF0690AEE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445176"/>
            <a:ext cx="2740660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 등락률 기반 극성분류</a:t>
            </a:r>
            <a:endParaRPr lang="ko-KR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FBE76E-E9A6-A55F-EEC1-1700CB87BFFC}"/>
              </a:ext>
            </a:extLst>
          </p:cNvPr>
          <p:cNvCxnSpPr>
            <a:cxnSpLocks/>
          </p:cNvCxnSpPr>
          <p:nvPr/>
        </p:nvCxnSpPr>
        <p:spPr>
          <a:xfrm>
            <a:off x="6545037" y="2512219"/>
            <a:ext cx="0" cy="374140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육각형 40">
            <a:extLst>
              <a:ext uri="{FF2B5EF4-FFF2-40B4-BE49-F238E27FC236}">
                <a16:creationId xmlns:a16="http://schemas.microsoft.com/office/drawing/2014/main" id="{1F2309E8-B33C-0F20-22ED-3EB8BADC15B1}"/>
              </a:ext>
            </a:extLst>
          </p:cNvPr>
          <p:cNvSpPr/>
          <p:nvPr/>
        </p:nvSpPr>
        <p:spPr>
          <a:xfrm>
            <a:off x="1246909" y="2673267"/>
            <a:ext cx="2062121" cy="59252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등락률에 따른 </a:t>
            </a:r>
            <a:r>
              <a:rPr lang="en-US" altLang="ko-KR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분류</a:t>
            </a:r>
          </a:p>
        </p:txBody>
      </p:sp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65C6D532-5644-520B-6A4B-F4D74F1B1241}"/>
              </a:ext>
            </a:extLst>
          </p:cNvPr>
          <p:cNvSpPr/>
          <p:nvPr/>
        </p:nvSpPr>
        <p:spPr>
          <a:xfrm>
            <a:off x="7627619" y="2669309"/>
            <a:ext cx="4145379" cy="645221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1%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이상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상승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텍스트 데이터의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1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-1%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미만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하락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데이터의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-1</a:t>
            </a:r>
          </a:p>
          <a:p>
            <a:pPr marL="176213" indent="-84138"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1%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미만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-1%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이상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변동 없음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텍스트 데이터의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0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111D546-FD02-F147-EE97-BCC3F16FC547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flipH="1">
            <a:off x="7088867" y="6244048"/>
            <a:ext cx="53875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67696FE5-BAEC-376B-B041-A679430E8F4F}"/>
              </a:ext>
            </a:extLst>
          </p:cNvPr>
          <p:cNvSpPr/>
          <p:nvPr/>
        </p:nvSpPr>
        <p:spPr>
          <a:xfrm>
            <a:off x="3710940" y="5893332"/>
            <a:ext cx="3377927" cy="701432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sent_score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값이 </a:t>
            </a:r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중간값보다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크면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1,</a:t>
            </a: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중간값보다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작으면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-1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id="{D4C0A9EF-2BF6-F358-FF0D-D7AD0B1E704B}"/>
              </a:ext>
            </a:extLst>
          </p:cNvPr>
          <p:cNvSpPr/>
          <p:nvPr/>
        </p:nvSpPr>
        <p:spPr>
          <a:xfrm>
            <a:off x="7627619" y="5893332"/>
            <a:ext cx="4212325" cy="701432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sent_score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값이 삼사분위수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(75%)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크면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일사분위수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(25%)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작으면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-1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 사이에 있는 값은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0</a:t>
            </a:r>
          </a:p>
        </p:txBody>
      </p:sp>
      <p:sp>
        <p:nvSpPr>
          <p:cNvPr id="63" name="순서도: 대체 처리 62">
            <a:extLst>
              <a:ext uri="{FF2B5EF4-FFF2-40B4-BE49-F238E27FC236}">
                <a16:creationId xmlns:a16="http://schemas.microsoft.com/office/drawing/2014/main" id="{924B6859-B7D4-6F4F-3C35-5660AEEAF2BF}"/>
              </a:ext>
            </a:extLst>
          </p:cNvPr>
          <p:cNvSpPr/>
          <p:nvPr/>
        </p:nvSpPr>
        <p:spPr>
          <a:xfrm>
            <a:off x="2183363" y="5242561"/>
            <a:ext cx="9656579" cy="43222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가중치의 절댓값이 너무 큰 단어의 영향을 최소화하기 위해 </a:t>
            </a:r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중간값과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사분위값을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사용하는 표준 정규화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RobustScaler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</a:t>
            </a:r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감성사전에 있는 단어들이 등장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단어들의 가중치 값을 합산한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sent_score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생성</a:t>
            </a:r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4" name="육각형 63">
            <a:extLst>
              <a:ext uri="{FF2B5EF4-FFF2-40B4-BE49-F238E27FC236}">
                <a16:creationId xmlns:a16="http://schemas.microsoft.com/office/drawing/2014/main" id="{C635344C-2BF2-BDEA-D41E-4C52F5B2F5E7}"/>
              </a:ext>
            </a:extLst>
          </p:cNvPr>
          <p:cNvSpPr/>
          <p:nvPr/>
        </p:nvSpPr>
        <p:spPr>
          <a:xfrm>
            <a:off x="1246909" y="5209870"/>
            <a:ext cx="2062123" cy="47262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</a:t>
            </a:r>
            <a:r>
              <a:rPr lang="ko-KR" altLang="en-US" sz="11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점수 </a:t>
            </a:r>
            <a:r>
              <a:rPr lang="en-US" altLang="ko-KR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Scoring</a:t>
            </a:r>
          </a:p>
        </p:txBody>
      </p:sp>
      <p:sp>
        <p:nvSpPr>
          <p:cNvPr id="75" name="순서도: 대체 처리 74">
            <a:extLst>
              <a:ext uri="{FF2B5EF4-FFF2-40B4-BE49-F238E27FC236}">
                <a16:creationId xmlns:a16="http://schemas.microsoft.com/office/drawing/2014/main" id="{69759F8C-5092-01B3-E0DC-969B71E07454}"/>
              </a:ext>
            </a:extLst>
          </p:cNvPr>
          <p:cNvSpPr/>
          <p:nvPr/>
        </p:nvSpPr>
        <p:spPr>
          <a:xfrm>
            <a:off x="2183363" y="3460467"/>
            <a:ext cx="9656579" cy="333229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종목명을 제거한 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뒤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KoNLPy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또는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KlueBERT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</a:t>
            </a:r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토크나이저를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통해 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토큰화</a:t>
            </a:r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6" name="육각형 75">
            <a:extLst>
              <a:ext uri="{FF2B5EF4-FFF2-40B4-BE49-F238E27FC236}">
                <a16:creationId xmlns:a16="http://schemas.microsoft.com/office/drawing/2014/main" id="{506B6AA5-FE0D-E2A2-B0C2-9B93C7A6C862}"/>
              </a:ext>
            </a:extLst>
          </p:cNvPr>
          <p:cNvSpPr/>
          <p:nvPr/>
        </p:nvSpPr>
        <p:spPr>
          <a:xfrm>
            <a:off x="1246909" y="3432017"/>
            <a:ext cx="2062123" cy="40326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토큰화</a:t>
            </a:r>
            <a:endParaRPr lang="en-US" altLang="ko-KR" sz="11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5A4463-2D9A-4196-3193-35D7C3BC2C04}"/>
              </a:ext>
            </a:extLst>
          </p:cNvPr>
          <p:cNvSpPr/>
          <p:nvPr/>
        </p:nvSpPr>
        <p:spPr>
          <a:xfrm>
            <a:off x="2183363" y="4039025"/>
            <a:ext cx="9656579" cy="333229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토큰화된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전체 데이터를 통해 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감성사전을 구축</a:t>
            </a:r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8" name="육각형 77">
            <a:extLst>
              <a:ext uri="{FF2B5EF4-FFF2-40B4-BE49-F238E27FC236}">
                <a16:creationId xmlns:a16="http://schemas.microsoft.com/office/drawing/2014/main" id="{296FA4A2-FEAC-DF3A-FDFB-07C01559B553}"/>
              </a:ext>
            </a:extLst>
          </p:cNvPr>
          <p:cNvSpPr/>
          <p:nvPr/>
        </p:nvSpPr>
        <p:spPr>
          <a:xfrm>
            <a:off x="1246909" y="4001515"/>
            <a:ext cx="2062123" cy="403268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</a:t>
            </a:r>
            <a:r>
              <a:rPr lang="ko-KR" altLang="en-US" sz="11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사전 구축</a:t>
            </a:r>
            <a:endParaRPr lang="en-US" altLang="ko-KR" sz="11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309FFA45-E3F8-A1E7-0E9D-EBE85052C777}"/>
              </a:ext>
            </a:extLst>
          </p:cNvPr>
          <p:cNvSpPr/>
          <p:nvPr/>
        </p:nvSpPr>
        <p:spPr>
          <a:xfrm>
            <a:off x="2183363" y="4594267"/>
            <a:ext cx="9656579" cy="432228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en-US" altLang="ko-KR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감성사전에 있는 단어가 등장하면 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가중치 증가</a:t>
            </a:r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05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updown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-</a:t>
            </a:r>
            <a:r>
              <a:rPr lang="en-US" altLang="ko-KR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감성사전에 있는 단어가 등장하면 </a:t>
            </a:r>
            <a:r>
              <a:rPr lang="ko-KR" altLang="en-US" sz="105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가중치 하락</a:t>
            </a:r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0" name="육각형 79">
            <a:extLst>
              <a:ext uri="{FF2B5EF4-FFF2-40B4-BE49-F238E27FC236}">
                <a16:creationId xmlns:a16="http://schemas.microsoft.com/office/drawing/2014/main" id="{98040666-D32D-4AC4-5770-989F936D3443}"/>
              </a:ext>
            </a:extLst>
          </p:cNvPr>
          <p:cNvSpPr/>
          <p:nvPr/>
        </p:nvSpPr>
        <p:spPr>
          <a:xfrm>
            <a:off x="1246909" y="4571013"/>
            <a:ext cx="2062123" cy="47262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updown</a:t>
            </a:r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값에 따라</a:t>
            </a:r>
            <a:endParaRPr lang="en-US" altLang="ko-KR" sz="11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가중치 결정</a:t>
            </a:r>
            <a:endParaRPr lang="en-US" altLang="ko-KR" sz="11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A2E9B2-C6A4-80C3-ECF0-0DAD7B8D9125}"/>
              </a:ext>
            </a:extLst>
          </p:cNvPr>
          <p:cNvSpPr/>
          <p:nvPr/>
        </p:nvSpPr>
        <p:spPr>
          <a:xfrm>
            <a:off x="3448388" y="2631547"/>
            <a:ext cx="343324" cy="7414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이진분류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150269-C89E-1C29-66A1-4E97C4B54A8D}"/>
              </a:ext>
            </a:extLst>
          </p:cNvPr>
          <p:cNvSpPr/>
          <p:nvPr/>
        </p:nvSpPr>
        <p:spPr>
          <a:xfrm>
            <a:off x="7392480" y="2631547"/>
            <a:ext cx="343324" cy="7414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다중분류</a:t>
            </a:r>
          </a:p>
        </p:txBody>
      </p:sp>
      <p:sp>
        <p:nvSpPr>
          <p:cNvPr id="36" name="육각형 35">
            <a:extLst>
              <a:ext uri="{FF2B5EF4-FFF2-40B4-BE49-F238E27FC236}">
                <a16:creationId xmlns:a16="http://schemas.microsoft.com/office/drawing/2014/main" id="{6B2B6301-5761-8A0F-7FD7-418961E63F3B}"/>
              </a:ext>
            </a:extLst>
          </p:cNvPr>
          <p:cNvSpPr/>
          <p:nvPr/>
        </p:nvSpPr>
        <p:spPr>
          <a:xfrm>
            <a:off x="1226219" y="5848728"/>
            <a:ext cx="2062121" cy="765432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</a:t>
            </a:r>
            <a:r>
              <a:rPr lang="ko-KR" altLang="en-US" sz="11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라벨링</a:t>
            </a:r>
            <a:endParaRPr lang="ko-KR" altLang="en-US" sz="11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0AD886-BB06-277A-C948-8DB6B6A848D8}"/>
              </a:ext>
            </a:extLst>
          </p:cNvPr>
          <p:cNvSpPr/>
          <p:nvPr/>
        </p:nvSpPr>
        <p:spPr>
          <a:xfrm>
            <a:off x="3448388" y="5876219"/>
            <a:ext cx="343324" cy="7414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이진분류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B2526D5-DF8F-0AE2-BD52-34BA9F83CC00}"/>
              </a:ext>
            </a:extLst>
          </p:cNvPr>
          <p:cNvSpPr/>
          <p:nvPr/>
        </p:nvSpPr>
        <p:spPr>
          <a:xfrm>
            <a:off x="7392480" y="5876219"/>
            <a:ext cx="343324" cy="7414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다중분류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111589B-9CA0-A9C9-875C-A23AA6D80B25}"/>
              </a:ext>
            </a:extLst>
          </p:cNvPr>
          <p:cNvSpPr/>
          <p:nvPr/>
        </p:nvSpPr>
        <p:spPr>
          <a:xfrm rot="10800000">
            <a:off x="2106308" y="3291599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E3E03A76-FC24-114B-75E8-369CC3EE797E}"/>
              </a:ext>
            </a:extLst>
          </p:cNvPr>
          <p:cNvSpPr/>
          <p:nvPr/>
        </p:nvSpPr>
        <p:spPr>
          <a:xfrm rot="10800000">
            <a:off x="2106308" y="3863099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425BBC24-EF36-84CD-B036-E48B8BECDD8C}"/>
              </a:ext>
            </a:extLst>
          </p:cNvPr>
          <p:cNvSpPr/>
          <p:nvPr/>
        </p:nvSpPr>
        <p:spPr>
          <a:xfrm rot="10800000">
            <a:off x="2106308" y="4434599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2593A70C-9091-E79D-709B-B597758AE86E}"/>
              </a:ext>
            </a:extLst>
          </p:cNvPr>
          <p:cNvSpPr/>
          <p:nvPr/>
        </p:nvSpPr>
        <p:spPr>
          <a:xfrm rot="10800000">
            <a:off x="2106308" y="5067059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954B1C27-4DDF-AFD8-F444-C467EE1ECD85}"/>
              </a:ext>
            </a:extLst>
          </p:cNvPr>
          <p:cNvSpPr/>
          <p:nvPr/>
        </p:nvSpPr>
        <p:spPr>
          <a:xfrm rot="10800000">
            <a:off x="2106308" y="5707139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2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9294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주가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단어 통합 기반 극성분류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6387643-40D2-5A69-EC8C-1E5D5A2ECE87}"/>
              </a:ext>
            </a:extLst>
          </p:cNvPr>
          <p:cNvCxnSpPr>
            <a:cxnSpLocks/>
          </p:cNvCxnSpPr>
          <p:nvPr/>
        </p:nvCxnSpPr>
        <p:spPr>
          <a:xfrm flipH="1">
            <a:off x="7088867" y="6244048"/>
            <a:ext cx="53875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109EADD2-B8F1-0799-E084-DC049379B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44" y="1947607"/>
            <a:ext cx="6973430" cy="116535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5E037C-0C12-C909-2C31-CDF376C53F15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앞서 구축한 감성 사전의 긍정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중립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부정을 기반으로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분류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사전을 기반으로 주가 기반 분류 기준으로 사용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0A89A5F-CF56-173E-D881-512A7DBDACA0}"/>
              </a:ext>
            </a:extLst>
          </p:cNvPr>
          <p:cNvCxnSpPr>
            <a:cxnSpLocks/>
          </p:cNvCxnSpPr>
          <p:nvPr/>
        </p:nvCxnSpPr>
        <p:spPr>
          <a:xfrm>
            <a:off x="6545037" y="3002756"/>
            <a:ext cx="0" cy="325087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id="{B5DE2749-A4B6-2C8F-0573-3981FB3FE3DD}"/>
              </a:ext>
            </a:extLst>
          </p:cNvPr>
          <p:cNvSpPr/>
          <p:nvPr/>
        </p:nvSpPr>
        <p:spPr>
          <a:xfrm>
            <a:off x="2183363" y="5272480"/>
            <a:ext cx="9656579" cy="366552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가중치의 절댓값이 너무 큰 단어의 영향을 최소화하기 위해 </a:t>
            </a:r>
            <a:r>
              <a:rPr lang="ko-KR" altLang="en-US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중간값과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사분위값을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사용하는 표준 정규화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RobustScaler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</a:t>
            </a:r>
            <a:endParaRPr lang="en-US" altLang="ko-KR" sz="10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감성사전에 있는 단어들이 등장 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단어들의 가중치 값을 합산한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sent_score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생성</a:t>
            </a:r>
            <a:endParaRPr lang="en-US" altLang="ko-KR" sz="10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육각형 44">
            <a:extLst>
              <a:ext uri="{FF2B5EF4-FFF2-40B4-BE49-F238E27FC236}">
                <a16:creationId xmlns:a16="http://schemas.microsoft.com/office/drawing/2014/main" id="{65799DDE-E888-5272-4869-515117746893}"/>
              </a:ext>
            </a:extLst>
          </p:cNvPr>
          <p:cNvSpPr/>
          <p:nvPr/>
        </p:nvSpPr>
        <p:spPr>
          <a:xfrm>
            <a:off x="1246909" y="5240705"/>
            <a:ext cx="2062123" cy="443595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점수 </a:t>
            </a:r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Scoring</a:t>
            </a:r>
          </a:p>
        </p:txBody>
      </p:sp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722589FD-15CA-B0BA-8190-DEC98465732C}"/>
              </a:ext>
            </a:extLst>
          </p:cNvPr>
          <p:cNvSpPr/>
          <p:nvPr/>
        </p:nvSpPr>
        <p:spPr>
          <a:xfrm>
            <a:off x="2183363" y="3657431"/>
            <a:ext cx="9656579" cy="333229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종목명을 제거한 뒤 </a:t>
            </a:r>
            <a:r>
              <a:rPr lang="en-US" altLang="ko-KR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KoNLPy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또는 </a:t>
            </a:r>
            <a:r>
              <a:rPr lang="en-US" altLang="ko-KR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KlueBERT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</a:t>
            </a:r>
            <a:r>
              <a:rPr lang="ko-KR" altLang="en-US" sz="100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토크나이저를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통해 데이터 토큰화</a:t>
            </a:r>
            <a:endParaRPr lang="en-US" altLang="ko-KR" sz="10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B37B8387-97CA-A29E-EE1A-3EDBB036C8E9}"/>
              </a:ext>
            </a:extLst>
          </p:cNvPr>
          <p:cNvSpPr/>
          <p:nvPr/>
        </p:nvSpPr>
        <p:spPr>
          <a:xfrm>
            <a:off x="1246909" y="3629157"/>
            <a:ext cx="2062123" cy="403268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토큰화</a:t>
            </a:r>
            <a:endParaRPr lang="en-US" altLang="ko-KR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순서도: 대체 처리 48">
            <a:extLst>
              <a:ext uri="{FF2B5EF4-FFF2-40B4-BE49-F238E27FC236}">
                <a16:creationId xmlns:a16="http://schemas.microsoft.com/office/drawing/2014/main" id="{87F7B03B-20CC-3621-3420-65F0C8400838}"/>
              </a:ext>
            </a:extLst>
          </p:cNvPr>
          <p:cNvSpPr/>
          <p:nvPr/>
        </p:nvSpPr>
        <p:spPr>
          <a:xfrm>
            <a:off x="2183363" y="4301212"/>
            <a:ext cx="9656579" cy="654456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Pos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감성사전에 있는 단어가 등장하면 가중치 증가</a:t>
            </a:r>
            <a:endParaRPr lang="en-US" altLang="ko-KR" sz="10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Neg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1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</a:t>
            </a:r>
            <a:r>
              <a:rPr lang="en-US" altLang="ko-KR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 데이터에서 감성사전에 있는 단어가 등장하면 가중치 하락</a:t>
            </a:r>
            <a:endParaRPr lang="en-US" altLang="ko-KR" sz="10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B3DF935B-DC82-E922-DDE9-DD5440FBFF8A}"/>
              </a:ext>
            </a:extLst>
          </p:cNvPr>
          <p:cNvSpPr/>
          <p:nvPr/>
        </p:nvSpPr>
        <p:spPr>
          <a:xfrm>
            <a:off x="1246909" y="4250555"/>
            <a:ext cx="2062123" cy="755335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사전의 값에 따라</a:t>
            </a:r>
            <a:endParaRPr lang="en-US" altLang="ko-KR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가중치 결정</a:t>
            </a:r>
            <a:endParaRPr lang="en-US" altLang="ko-KR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1CDCC2-DC6F-FF9F-72FC-85F4DE2AEA5E}"/>
              </a:ext>
            </a:extLst>
          </p:cNvPr>
          <p:cNvGrpSpPr/>
          <p:nvPr/>
        </p:nvGrpSpPr>
        <p:grpSpPr>
          <a:xfrm>
            <a:off x="1804519" y="1642484"/>
            <a:ext cx="289516" cy="1653422"/>
            <a:chOff x="4733925" y="2228802"/>
            <a:chExt cx="289516" cy="16534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B5D78AB-0B27-0686-B5F9-4C033D1C7307}"/>
                </a:ext>
              </a:extLst>
            </p:cNvPr>
            <p:cNvSpPr/>
            <p:nvPr/>
          </p:nvSpPr>
          <p:spPr>
            <a:xfrm>
              <a:off x="4735830" y="2228802"/>
              <a:ext cx="287611" cy="16534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68BD5A-FC77-9013-2E23-304451E6212B}"/>
                </a:ext>
              </a:extLst>
            </p:cNvPr>
            <p:cNvSpPr txBox="1"/>
            <p:nvPr/>
          </p:nvSpPr>
          <p:spPr>
            <a:xfrm>
              <a:off x="4733925" y="2853732"/>
              <a:ext cx="2482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긍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1C38E47-67A5-1198-A362-30336037A028}"/>
              </a:ext>
            </a:extLst>
          </p:cNvPr>
          <p:cNvGrpSpPr/>
          <p:nvPr/>
        </p:nvGrpSpPr>
        <p:grpSpPr>
          <a:xfrm>
            <a:off x="2223619" y="1642484"/>
            <a:ext cx="289516" cy="1653422"/>
            <a:chOff x="4733925" y="2228802"/>
            <a:chExt cx="289516" cy="165342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33111A3-D831-7C4B-0A69-0F34B3A23DD7}"/>
                </a:ext>
              </a:extLst>
            </p:cNvPr>
            <p:cNvSpPr/>
            <p:nvPr/>
          </p:nvSpPr>
          <p:spPr>
            <a:xfrm>
              <a:off x="4735830" y="2228802"/>
              <a:ext cx="287611" cy="16534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C6F5BF-6A9F-8A46-B1E0-21FF2809DF21}"/>
                </a:ext>
              </a:extLst>
            </p:cNvPr>
            <p:cNvSpPr txBox="1"/>
            <p:nvPr/>
          </p:nvSpPr>
          <p:spPr>
            <a:xfrm>
              <a:off x="4733925" y="2853732"/>
              <a:ext cx="2482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중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립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F1ACC4D-6CD0-3E04-B5E0-B19D46B0A3EE}"/>
              </a:ext>
            </a:extLst>
          </p:cNvPr>
          <p:cNvGrpSpPr/>
          <p:nvPr/>
        </p:nvGrpSpPr>
        <p:grpSpPr>
          <a:xfrm>
            <a:off x="2628431" y="1642484"/>
            <a:ext cx="289516" cy="1653422"/>
            <a:chOff x="4733925" y="2228802"/>
            <a:chExt cx="289516" cy="165342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3F600A7-B102-D049-C17D-12291CCABE54}"/>
                </a:ext>
              </a:extLst>
            </p:cNvPr>
            <p:cNvSpPr/>
            <p:nvPr/>
          </p:nvSpPr>
          <p:spPr>
            <a:xfrm>
              <a:off x="4735830" y="2228802"/>
              <a:ext cx="287611" cy="16534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FC17C79-227F-F58F-3DF2-71BB51C2E41A}"/>
                </a:ext>
              </a:extLst>
            </p:cNvPr>
            <p:cNvSpPr txBox="1"/>
            <p:nvPr/>
          </p:nvSpPr>
          <p:spPr>
            <a:xfrm>
              <a:off x="4733925" y="2853732"/>
              <a:ext cx="2482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F9AF8B-44FD-25BA-0EAD-6E1A06443A3E}"/>
              </a:ext>
            </a:extLst>
          </p:cNvPr>
          <p:cNvSpPr/>
          <p:nvPr/>
        </p:nvSpPr>
        <p:spPr>
          <a:xfrm>
            <a:off x="1642878" y="1636634"/>
            <a:ext cx="1409700" cy="231967"/>
          </a:xfrm>
          <a:prstGeom prst="rect">
            <a:avLst/>
          </a:prstGeom>
          <a:solidFill>
            <a:srgbClr val="A9986A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사전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4499B31-0C5F-029E-EC2A-DC3E7123955A}"/>
              </a:ext>
            </a:extLst>
          </p:cNvPr>
          <p:cNvCxnSpPr>
            <a:cxnSpLocks/>
          </p:cNvCxnSpPr>
          <p:nvPr/>
        </p:nvCxnSpPr>
        <p:spPr>
          <a:xfrm>
            <a:off x="1804519" y="3295906"/>
            <a:ext cx="1113428" cy="0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더하기 기호 68">
            <a:extLst>
              <a:ext uri="{FF2B5EF4-FFF2-40B4-BE49-F238E27FC236}">
                <a16:creationId xmlns:a16="http://schemas.microsoft.com/office/drawing/2014/main" id="{6A048723-2B1C-44A1-7441-6BB80B63F33D}"/>
              </a:ext>
            </a:extLst>
          </p:cNvPr>
          <p:cNvSpPr/>
          <p:nvPr/>
        </p:nvSpPr>
        <p:spPr>
          <a:xfrm>
            <a:off x="3206777" y="2206494"/>
            <a:ext cx="711425" cy="711425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A75ED6F1-54EF-B660-814B-4D9D25D2AB1C}"/>
              </a:ext>
            </a:extLst>
          </p:cNvPr>
          <p:cNvSpPr/>
          <p:nvPr/>
        </p:nvSpPr>
        <p:spPr>
          <a:xfrm rot="10800000">
            <a:off x="2106308" y="4071462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6E4B1C87-1C6E-6046-C1D7-C3213CD752AE}"/>
              </a:ext>
            </a:extLst>
          </p:cNvPr>
          <p:cNvSpPr/>
          <p:nvPr/>
        </p:nvSpPr>
        <p:spPr>
          <a:xfrm rot="10800000">
            <a:off x="2106308" y="5080634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019C4306-1FCE-00E5-2BCC-26FDB2E5DBE7}"/>
              </a:ext>
            </a:extLst>
          </p:cNvPr>
          <p:cNvSpPr/>
          <p:nvPr/>
        </p:nvSpPr>
        <p:spPr>
          <a:xfrm rot="10800000">
            <a:off x="2106308" y="5736821"/>
            <a:ext cx="343322" cy="10434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순서도: 대체 처리 72">
            <a:extLst>
              <a:ext uri="{FF2B5EF4-FFF2-40B4-BE49-F238E27FC236}">
                <a16:creationId xmlns:a16="http://schemas.microsoft.com/office/drawing/2014/main" id="{EA962A22-28DD-A5EE-93B1-2BCDCBC45468}"/>
              </a:ext>
            </a:extLst>
          </p:cNvPr>
          <p:cNvSpPr/>
          <p:nvPr/>
        </p:nvSpPr>
        <p:spPr>
          <a:xfrm>
            <a:off x="3710940" y="5893332"/>
            <a:ext cx="3377927" cy="701432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sent_score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값이 </a:t>
            </a:r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중간값보다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크면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중간값보다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작으면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-1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BD5DC5B9-C08C-F951-6C42-FE0A6E7A58B1}"/>
              </a:ext>
            </a:extLst>
          </p:cNvPr>
          <p:cNvSpPr/>
          <p:nvPr/>
        </p:nvSpPr>
        <p:spPr>
          <a:xfrm>
            <a:off x="7627619" y="5893332"/>
            <a:ext cx="4212325" cy="701432"/>
          </a:xfrm>
          <a:prstGeom prst="flowChartAlternateProcess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sent_score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값이 삼사분위수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(75%)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크면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일사분위수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(25%)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작으면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-1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 사이에 있는 값은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sent_label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0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86E10A9-E2AD-D310-E056-BD421C445D8E}"/>
              </a:ext>
            </a:extLst>
          </p:cNvPr>
          <p:cNvSpPr/>
          <p:nvPr/>
        </p:nvSpPr>
        <p:spPr>
          <a:xfrm>
            <a:off x="3448388" y="5876219"/>
            <a:ext cx="343324" cy="7414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이진분류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CF7CBD6-1A24-29B2-F891-011489994DC5}"/>
              </a:ext>
            </a:extLst>
          </p:cNvPr>
          <p:cNvSpPr/>
          <p:nvPr/>
        </p:nvSpPr>
        <p:spPr>
          <a:xfrm>
            <a:off x="7392480" y="5876219"/>
            <a:ext cx="343324" cy="7414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다중분류</a:t>
            </a:r>
          </a:p>
        </p:txBody>
      </p:sp>
      <p:sp>
        <p:nvSpPr>
          <p:cNvPr id="81" name="육각형 80">
            <a:extLst>
              <a:ext uri="{FF2B5EF4-FFF2-40B4-BE49-F238E27FC236}">
                <a16:creationId xmlns:a16="http://schemas.microsoft.com/office/drawing/2014/main" id="{DBB7C0C2-8FE3-6552-3A8F-4DC55E4AF593}"/>
              </a:ext>
            </a:extLst>
          </p:cNvPr>
          <p:cNvSpPr/>
          <p:nvPr/>
        </p:nvSpPr>
        <p:spPr>
          <a:xfrm>
            <a:off x="1226219" y="5848728"/>
            <a:ext cx="2062121" cy="765432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</a:t>
            </a:r>
            <a:r>
              <a:rPr lang="ko-KR" altLang="en-US" sz="12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라벨링</a:t>
            </a:r>
            <a:endParaRPr lang="ko-KR" altLang="en-US" sz="1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882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EB88291E-4816-CC66-B950-05870C32BC3F}"/>
              </a:ext>
            </a:extLst>
          </p:cNvPr>
          <p:cNvSpPr/>
          <p:nvPr/>
        </p:nvSpPr>
        <p:spPr>
          <a:xfrm>
            <a:off x="5048608" y="5024925"/>
            <a:ext cx="6667142" cy="1228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F1A4CB-E542-FC41-FCA9-6F376592AEEF}"/>
              </a:ext>
            </a:extLst>
          </p:cNvPr>
          <p:cNvSpPr/>
          <p:nvPr/>
        </p:nvSpPr>
        <p:spPr>
          <a:xfrm>
            <a:off x="5048608" y="3998215"/>
            <a:ext cx="6667142" cy="876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31F9558-1ED9-E785-F5DF-1771405C7F8F}"/>
              </a:ext>
            </a:extLst>
          </p:cNvPr>
          <p:cNvSpPr/>
          <p:nvPr/>
        </p:nvSpPr>
        <p:spPr>
          <a:xfrm>
            <a:off x="5048608" y="2200227"/>
            <a:ext cx="6667142" cy="1653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잘린 위쪽 모서리 32">
            <a:extLst>
              <a:ext uri="{FF2B5EF4-FFF2-40B4-BE49-F238E27FC236}">
                <a16:creationId xmlns:a16="http://schemas.microsoft.com/office/drawing/2014/main" id="{EFD8E16A-9A26-71CC-A824-F5C0ACFEEAE6}"/>
              </a:ext>
            </a:extLst>
          </p:cNvPr>
          <p:cNvSpPr/>
          <p:nvPr/>
        </p:nvSpPr>
        <p:spPr>
          <a:xfrm>
            <a:off x="1352889" y="3379956"/>
            <a:ext cx="2389517" cy="380776"/>
          </a:xfrm>
          <a:prstGeom prst="snip2SameRect">
            <a:avLst>
              <a:gd name="adj1" fmla="val 16667"/>
              <a:gd name="adj2" fmla="val 50000"/>
            </a:avLst>
          </a:prstGeom>
          <a:solidFill>
            <a:srgbClr val="928052"/>
          </a:solidFill>
          <a:ln>
            <a:solidFill>
              <a:srgbClr val="928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위쪽 모서리 33">
            <a:extLst>
              <a:ext uri="{FF2B5EF4-FFF2-40B4-BE49-F238E27FC236}">
                <a16:creationId xmlns:a16="http://schemas.microsoft.com/office/drawing/2014/main" id="{59E871AC-C2DB-A079-4CA1-C71585144270}"/>
              </a:ext>
            </a:extLst>
          </p:cNvPr>
          <p:cNvSpPr/>
          <p:nvPr/>
        </p:nvSpPr>
        <p:spPr>
          <a:xfrm>
            <a:off x="1352889" y="4603330"/>
            <a:ext cx="2389517" cy="380776"/>
          </a:xfrm>
          <a:prstGeom prst="snip2SameRect">
            <a:avLst>
              <a:gd name="adj1" fmla="val 16667"/>
              <a:gd name="adj2" fmla="val 50000"/>
            </a:avLst>
          </a:prstGeom>
          <a:solidFill>
            <a:srgbClr val="928052"/>
          </a:solidFill>
          <a:ln>
            <a:solidFill>
              <a:srgbClr val="928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57C16757-0386-07FA-CACC-40AEE753B7E5}"/>
              </a:ext>
            </a:extLst>
          </p:cNvPr>
          <p:cNvSpPr/>
          <p:nvPr/>
        </p:nvSpPr>
        <p:spPr>
          <a:xfrm>
            <a:off x="1352889" y="2092152"/>
            <a:ext cx="2389517" cy="380776"/>
          </a:xfrm>
          <a:prstGeom prst="snip2SameRect">
            <a:avLst>
              <a:gd name="adj1" fmla="val 16667"/>
              <a:gd name="adj2" fmla="val 50000"/>
            </a:avLst>
          </a:prstGeom>
          <a:solidFill>
            <a:srgbClr val="928052"/>
          </a:solidFill>
          <a:ln>
            <a:solidFill>
              <a:srgbClr val="928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ko-KR" altLang="en-US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감성사전 기반 극성분류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추출된 단어를 기반으로 사전적 정의와 주식시장 관점에서 긍정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중립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부정으로 분류된 감성사전 구축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B26EE721-DC6D-F82D-59B1-FE706AB20D66}"/>
              </a:ext>
            </a:extLst>
          </p:cNvPr>
          <p:cNvSpPr>
            <a:spLocks/>
          </p:cNvSpPr>
          <p:nvPr/>
        </p:nvSpPr>
        <p:spPr>
          <a:xfrm>
            <a:off x="1215135" y="1861202"/>
            <a:ext cx="2660857" cy="4744162"/>
          </a:xfrm>
          <a:prstGeom prst="rect">
            <a:avLst/>
          </a:prstGeom>
          <a:noFill/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7AC9DE2-2DFA-275B-24C6-AB6ACF18637E}"/>
              </a:ext>
            </a:extLst>
          </p:cNvPr>
          <p:cNvGrpSpPr/>
          <p:nvPr/>
        </p:nvGrpSpPr>
        <p:grpSpPr>
          <a:xfrm>
            <a:off x="4733925" y="2200227"/>
            <a:ext cx="289516" cy="1653422"/>
            <a:chOff x="4733925" y="2228802"/>
            <a:chExt cx="289516" cy="165342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447C665-F297-5B0F-BC49-746B87DB1FDA}"/>
                </a:ext>
              </a:extLst>
            </p:cNvPr>
            <p:cNvSpPr/>
            <p:nvPr/>
          </p:nvSpPr>
          <p:spPr>
            <a:xfrm>
              <a:off x="4735830" y="2228802"/>
              <a:ext cx="287611" cy="16534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71216B-5F29-365F-1450-F3AD5F821D38}"/>
                </a:ext>
              </a:extLst>
            </p:cNvPr>
            <p:cNvSpPr txBox="1"/>
            <p:nvPr/>
          </p:nvSpPr>
          <p:spPr>
            <a:xfrm>
              <a:off x="4733925" y="2853732"/>
              <a:ext cx="2482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긍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026C1D7-463C-1563-53B4-07CD035ACF17}"/>
              </a:ext>
            </a:extLst>
          </p:cNvPr>
          <p:cNvGrpSpPr/>
          <p:nvPr/>
        </p:nvGrpSpPr>
        <p:grpSpPr>
          <a:xfrm>
            <a:off x="4715245" y="3998214"/>
            <a:ext cx="314510" cy="876672"/>
            <a:chOff x="4715245" y="4017264"/>
            <a:chExt cx="314510" cy="87667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7B95FD-9EDD-6061-E1AF-2A55FA843CD1}"/>
                </a:ext>
              </a:extLst>
            </p:cNvPr>
            <p:cNvSpPr/>
            <p:nvPr/>
          </p:nvSpPr>
          <p:spPr>
            <a:xfrm>
              <a:off x="4735830" y="4017264"/>
              <a:ext cx="287611" cy="8766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E54CEA-3462-D9FB-2465-E0CD1FF2EF6C}"/>
                </a:ext>
              </a:extLst>
            </p:cNvPr>
            <p:cNvSpPr txBox="1"/>
            <p:nvPr/>
          </p:nvSpPr>
          <p:spPr>
            <a:xfrm>
              <a:off x="4715245" y="4243900"/>
              <a:ext cx="31451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중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89C902-9E2F-B52A-D2D2-34CA4EB957D5}"/>
              </a:ext>
            </a:extLst>
          </p:cNvPr>
          <p:cNvGrpSpPr/>
          <p:nvPr/>
        </p:nvGrpSpPr>
        <p:grpSpPr>
          <a:xfrm>
            <a:off x="4724400" y="5028975"/>
            <a:ext cx="314510" cy="1228949"/>
            <a:chOff x="4724400" y="5057550"/>
            <a:chExt cx="314510" cy="122894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1E5F9A-FFB6-C9CA-F7E3-041F82C82231}"/>
                </a:ext>
              </a:extLst>
            </p:cNvPr>
            <p:cNvSpPr/>
            <p:nvPr/>
          </p:nvSpPr>
          <p:spPr>
            <a:xfrm>
              <a:off x="4735830" y="5057550"/>
              <a:ext cx="287611" cy="1228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252E79-32AB-CBB8-31BC-7488C5736F87}"/>
                </a:ext>
              </a:extLst>
            </p:cNvPr>
            <p:cNvSpPr txBox="1"/>
            <p:nvPr/>
          </p:nvSpPr>
          <p:spPr>
            <a:xfrm>
              <a:off x="4724400" y="5444211"/>
              <a:ext cx="31451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</a:t>
              </a:r>
              <a:endParaRPr lang="en-US" altLang="ko-KR" sz="10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05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EFB4A-EA8D-C7C3-C222-E947479B78E9}"/>
              </a:ext>
            </a:extLst>
          </p:cNvPr>
          <p:cNvSpPr/>
          <p:nvPr/>
        </p:nvSpPr>
        <p:spPr>
          <a:xfrm>
            <a:off x="1474179" y="2276430"/>
            <a:ext cx="2148396" cy="656893"/>
          </a:xfrm>
          <a:prstGeom prst="rect">
            <a:avLst/>
          </a:prstGeom>
          <a:solidFill>
            <a:schemeClr val="bg1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F0F04E0-EACE-28B8-D766-3A9EEBA33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522649"/>
            <a:ext cx="2740660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감성사전 구축 </a:t>
            </a:r>
            <a:r>
              <a:rPr lang="en-US" altLang="ko-KR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</a:t>
            </a:r>
            <a:endParaRPr lang="ko-KR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94A9ED3A-8529-E2FF-E152-90AF8E8AF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235" y="1522649"/>
            <a:ext cx="5024762" cy="33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구축된 감성사전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7B55C4-E5E8-340E-AA20-92D3E9697287}"/>
              </a:ext>
            </a:extLst>
          </p:cNvPr>
          <p:cNvSpPr/>
          <p:nvPr/>
        </p:nvSpPr>
        <p:spPr>
          <a:xfrm>
            <a:off x="1474179" y="3564231"/>
            <a:ext cx="2148396" cy="623227"/>
          </a:xfrm>
          <a:prstGeom prst="rect">
            <a:avLst/>
          </a:prstGeom>
          <a:solidFill>
            <a:schemeClr val="bg1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F70B89-0A37-AA3B-72AC-9D564493BFE1}"/>
              </a:ext>
            </a:extLst>
          </p:cNvPr>
          <p:cNvSpPr/>
          <p:nvPr/>
        </p:nvSpPr>
        <p:spPr>
          <a:xfrm>
            <a:off x="1474179" y="4787604"/>
            <a:ext cx="2148396" cy="1632248"/>
          </a:xfrm>
          <a:prstGeom prst="rect">
            <a:avLst/>
          </a:prstGeom>
          <a:solidFill>
            <a:schemeClr val="bg1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FAC26F-5BDB-81FE-592B-A4EF4339D4F2}"/>
              </a:ext>
            </a:extLst>
          </p:cNvPr>
          <p:cNvSpPr/>
          <p:nvPr/>
        </p:nvSpPr>
        <p:spPr>
          <a:xfrm>
            <a:off x="1348967" y="2044460"/>
            <a:ext cx="2385844" cy="231967"/>
          </a:xfrm>
          <a:prstGeom prst="rect">
            <a:avLst/>
          </a:prstGeom>
          <a:solidFill>
            <a:srgbClr val="A9986A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14732A-05F5-E370-EF7F-72582B713D63}"/>
              </a:ext>
            </a:extLst>
          </p:cNvPr>
          <p:cNvSpPr/>
          <p:nvPr/>
        </p:nvSpPr>
        <p:spPr>
          <a:xfrm>
            <a:off x="1348967" y="3332264"/>
            <a:ext cx="2385844" cy="231967"/>
          </a:xfrm>
          <a:prstGeom prst="rect">
            <a:avLst/>
          </a:prstGeom>
          <a:solidFill>
            <a:srgbClr val="A9986A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단어 추출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A0D139-637D-9E08-1DB7-319F34C83271}"/>
              </a:ext>
            </a:extLst>
          </p:cNvPr>
          <p:cNvSpPr/>
          <p:nvPr/>
        </p:nvSpPr>
        <p:spPr>
          <a:xfrm>
            <a:off x="1348967" y="4555638"/>
            <a:ext cx="2385844" cy="231967"/>
          </a:xfrm>
          <a:prstGeom prst="rect">
            <a:avLst/>
          </a:prstGeom>
          <a:solidFill>
            <a:srgbClr val="A9986A"/>
          </a:solidFill>
          <a:ln>
            <a:solidFill>
              <a:srgbClr val="A99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극성 분류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AE93AD-9451-FCB7-6F6D-6D0F00263529}"/>
              </a:ext>
            </a:extLst>
          </p:cNvPr>
          <p:cNvGrpSpPr/>
          <p:nvPr/>
        </p:nvGrpSpPr>
        <p:grpSpPr>
          <a:xfrm>
            <a:off x="1621883" y="5245057"/>
            <a:ext cx="1832268" cy="303929"/>
            <a:chOff x="1621883" y="5357731"/>
            <a:chExt cx="1832268" cy="30392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D28BD33-C222-ABCA-CCD5-15123857FDD5}"/>
                </a:ext>
              </a:extLst>
            </p:cNvPr>
            <p:cNvSpPr/>
            <p:nvPr/>
          </p:nvSpPr>
          <p:spPr>
            <a:xfrm>
              <a:off x="1621883" y="5408373"/>
              <a:ext cx="1832268" cy="230962"/>
            </a:xfrm>
            <a:prstGeom prst="roundRect">
              <a:avLst>
                <a:gd name="adj" fmla="val 50000"/>
              </a:avLst>
            </a:prstGeom>
            <a:solidFill>
              <a:srgbClr val="E8E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6273F2-2CC3-49D0-CF54-114E714D4E1C}"/>
                </a:ext>
              </a:extLst>
            </p:cNvPr>
            <p:cNvSpPr txBox="1"/>
            <p:nvPr/>
          </p:nvSpPr>
          <p:spPr>
            <a:xfrm>
              <a:off x="1640836" y="5357731"/>
              <a:ext cx="1784463" cy="303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주식시장</a:t>
              </a:r>
              <a:r>
                <a:rPr lang="ko-KR" altLang="en-US" sz="10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에서의 주관성 탐지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184CF2-9443-135B-F422-E78688ECC399}"/>
              </a:ext>
            </a:extLst>
          </p:cNvPr>
          <p:cNvGrpSpPr/>
          <p:nvPr/>
        </p:nvGrpSpPr>
        <p:grpSpPr>
          <a:xfrm>
            <a:off x="1561778" y="4856666"/>
            <a:ext cx="1951175" cy="303929"/>
            <a:chOff x="1557858" y="3789638"/>
            <a:chExt cx="1951175" cy="30392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C9EA5FD-AD9F-7042-12A7-D9B69164E42E}"/>
                </a:ext>
              </a:extLst>
            </p:cNvPr>
            <p:cNvSpPr/>
            <p:nvPr/>
          </p:nvSpPr>
          <p:spPr>
            <a:xfrm>
              <a:off x="1621883" y="3848787"/>
              <a:ext cx="1832268" cy="230962"/>
            </a:xfrm>
            <a:prstGeom prst="roundRect">
              <a:avLst>
                <a:gd name="adj" fmla="val 50000"/>
              </a:avLst>
            </a:prstGeom>
            <a:solidFill>
              <a:srgbClr val="E8E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81D7D4-158C-635A-E1D9-9C70443CEBE8}"/>
                </a:ext>
              </a:extLst>
            </p:cNvPr>
            <p:cNvSpPr txBox="1"/>
            <p:nvPr/>
          </p:nvSpPr>
          <p:spPr>
            <a:xfrm>
              <a:off x="1557858" y="3789638"/>
              <a:ext cx="1951175" cy="303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사전적</a:t>
              </a:r>
              <a:r>
                <a:rPr lang="ko-KR" altLang="en-US" sz="6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0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정의</a:t>
              </a:r>
              <a:r>
                <a:rPr lang="ko-KR" altLang="en-US" sz="10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에서의 주관성 탐지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973E47D-A245-E348-3622-50C1E39E2D6B}"/>
              </a:ext>
            </a:extLst>
          </p:cNvPr>
          <p:cNvSpPr txBox="1"/>
          <p:nvPr/>
        </p:nvSpPr>
        <p:spPr>
          <a:xfrm>
            <a:off x="1535004" y="2319488"/>
            <a:ext cx="1919929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[2</a:t>
            </a:r>
            <a:r>
              <a:rPr lang="ko-KR" altLang="en-US" sz="1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차전지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K-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뉴딜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 SK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이노베이션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나홀로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상승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'...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대부분 하락세</a:t>
            </a:r>
            <a:endParaRPr lang="en-US" altLang="ko-KR" sz="1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7E0D22-B82A-4986-FFB4-CF88FE3B7B52}"/>
              </a:ext>
            </a:extLst>
          </p:cNvPr>
          <p:cNvSpPr txBox="1"/>
          <p:nvPr/>
        </p:nvSpPr>
        <p:spPr>
          <a:xfrm>
            <a:off x="1472721" y="3584240"/>
            <a:ext cx="2119237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“2</a:t>
            </a:r>
            <a:r>
              <a:rPr lang="ko-KR" altLang="en-US" sz="1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차전지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”,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뉴딜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”, ”SK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이노베이션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”, “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홀로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”,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상승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”, “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대부분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”,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하락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</a:t>
            </a:r>
            <a:endParaRPr lang="en-US" altLang="ko-KR" sz="1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D23518-6246-5923-A663-C8C0884B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16" y="5614986"/>
            <a:ext cx="213042" cy="21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F16C9F8-A414-0FD6-C643-A2E2689E1E9C}"/>
              </a:ext>
            </a:extLst>
          </p:cNvPr>
          <p:cNvSpPr txBox="1"/>
          <p:nvPr/>
        </p:nvSpPr>
        <p:spPr>
          <a:xfrm>
            <a:off x="1474180" y="5837072"/>
            <a:ext cx="2117778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-apple-system"/>
              </a:rPr>
              <a:t>사전 </a:t>
            </a:r>
            <a:r>
              <a:rPr lang="en-US" altLang="ko-KR" sz="1000" dirty="0">
                <a:latin typeface="-apple-system"/>
              </a:rPr>
              <a:t>- </a:t>
            </a:r>
            <a:r>
              <a:rPr lang="ko-KR" altLang="en-US" sz="1000" dirty="0">
                <a:latin typeface="-apple-system"/>
              </a:rPr>
              <a:t>상승</a:t>
            </a:r>
            <a:r>
              <a:rPr lang="en-US" altLang="ko-KR" sz="1000" dirty="0">
                <a:latin typeface="-apple-system"/>
              </a:rPr>
              <a:t>(+1), </a:t>
            </a:r>
            <a:r>
              <a:rPr lang="ko-KR" altLang="en-US" sz="1000" dirty="0">
                <a:latin typeface="-apple-system"/>
              </a:rPr>
              <a:t>하락</a:t>
            </a:r>
            <a:r>
              <a:rPr lang="en-US" altLang="ko-KR" sz="1000" dirty="0">
                <a:latin typeface="-apple-system"/>
              </a:rPr>
              <a:t>(-1)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-apple-system"/>
              </a:rPr>
              <a:t>주식 </a:t>
            </a:r>
            <a:r>
              <a:rPr lang="en-US" altLang="ko-KR" sz="1000" dirty="0">
                <a:latin typeface="-apple-system"/>
              </a:rPr>
              <a:t>- 2</a:t>
            </a:r>
            <a:r>
              <a:rPr lang="ko-KR" altLang="en-US" sz="1000" dirty="0" err="1">
                <a:latin typeface="-apple-system"/>
              </a:rPr>
              <a:t>차전지</a:t>
            </a:r>
            <a:r>
              <a:rPr lang="en-US" altLang="ko-KR" sz="1000" dirty="0">
                <a:latin typeface="-apple-system"/>
              </a:rPr>
              <a:t>(+1),</a:t>
            </a:r>
            <a:r>
              <a:rPr lang="ko-KR" altLang="en-US" sz="1000" dirty="0">
                <a:latin typeface="-apple-system"/>
              </a:rPr>
              <a:t> 뉴딜</a:t>
            </a:r>
            <a:r>
              <a:rPr lang="en-US" altLang="ko-KR" sz="1000" dirty="0">
                <a:latin typeface="-apple-system"/>
              </a:rPr>
              <a:t>(+1)</a:t>
            </a:r>
            <a:endParaRPr lang="en-US" altLang="ko-KR" sz="1000" b="1" dirty="0">
              <a:latin typeface="-apple-system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20AA4BE-3BEE-CCBD-80D6-CCF0744DBBC8}"/>
              </a:ext>
            </a:extLst>
          </p:cNvPr>
          <p:cNvSpPr/>
          <p:nvPr/>
        </p:nvSpPr>
        <p:spPr>
          <a:xfrm rot="5400000">
            <a:off x="2428701" y="3015345"/>
            <a:ext cx="239601" cy="19991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46FE7861-2422-C24B-7447-0269F408E6EB}"/>
              </a:ext>
            </a:extLst>
          </p:cNvPr>
          <p:cNvSpPr/>
          <p:nvPr/>
        </p:nvSpPr>
        <p:spPr>
          <a:xfrm rot="5400000">
            <a:off x="2428701" y="4282154"/>
            <a:ext cx="239601" cy="19991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15D3D95C-21ED-9435-AB77-7BF144AFBFC8}"/>
              </a:ext>
            </a:extLst>
          </p:cNvPr>
          <p:cNvSpPr/>
          <p:nvPr/>
        </p:nvSpPr>
        <p:spPr>
          <a:xfrm rot="5400000">
            <a:off x="1861630" y="3887695"/>
            <a:ext cx="4744164" cy="700200"/>
          </a:xfrm>
          <a:prstGeom prst="trapezoid">
            <a:avLst>
              <a:gd name="adj" fmla="val 25231"/>
            </a:avLst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C9971E66-39A9-C170-8CA0-A5DA172C1DDA}"/>
              </a:ext>
            </a:extLst>
          </p:cNvPr>
          <p:cNvSpPr>
            <a:spLocks/>
          </p:cNvSpPr>
          <p:nvPr/>
        </p:nvSpPr>
        <p:spPr>
          <a:xfrm>
            <a:off x="4591432" y="2044461"/>
            <a:ext cx="7257206" cy="4375390"/>
          </a:xfrm>
          <a:prstGeom prst="rect">
            <a:avLst/>
          </a:prstGeom>
          <a:noFill/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solidFill>
                <a:srgbClr val="000000"/>
              </a:solidFill>
              <a:latin typeface="G마켓 산스 Light" charset="0"/>
              <a:ea typeface="G마켓 산스 Light" charset="0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CE745AD5-4CF5-0A88-42F3-3B75C0EDC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555"/>
              </p:ext>
            </p:extLst>
          </p:nvPr>
        </p:nvGraphicFramePr>
        <p:xfrm>
          <a:off x="5109403" y="2252095"/>
          <a:ext cx="6511098" cy="1518802"/>
        </p:xfrm>
        <a:graphic>
          <a:graphicData uri="http://schemas.openxmlformats.org/drawingml/2006/table">
            <a:tbl>
              <a:tblPr/>
              <a:tblGrid>
                <a:gridCol w="6511098">
                  <a:extLst>
                    <a:ext uri="{9D8B030D-6E8A-4147-A177-3AD203B41FA5}">
                      <a16:colId xmlns:a16="http://schemas.microsoft.com/office/drawing/2014/main" val="268202913"/>
                    </a:ext>
                  </a:extLst>
                </a:gridCol>
              </a:tblGrid>
              <a:tr h="1158380">
                <a:tc>
                  <a:txBody>
                    <a:bodyPr/>
                    <a:lstStyle/>
                    <a:p>
                      <a:pPr algn="l" fontAlgn="ctr">
                        <a:lnSpc>
                          <a:spcPts val="17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방긋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환호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성공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당첨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시장확대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친절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효과적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선출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퍼펙트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상승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열애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번다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축하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해결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호황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우승자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축하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웃은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껑충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어메이징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호감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사랑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안전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소망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상위권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호실적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이익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강추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파이팅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선방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좋네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확장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대단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웃고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고마워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낭만적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가능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만족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깨끗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비용절감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체결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대박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급부상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행복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흑자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혁신적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침착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호평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시너지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응원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최고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기립박수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웃음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적극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활성화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긍정적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함박웃음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희망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즐거움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호조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스페셜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친환경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생기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매력적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질주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떡상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글래머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등급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도전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매진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고도화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돌진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낙관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럭셔리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현금화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완승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자유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성공적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아름다움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환상적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감탄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신개념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줍줍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열광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탈환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편한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올킬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대장주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프리미엄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야호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든든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탈출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합격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훨훨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상향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힘차게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힘내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활력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즐겁게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따상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완판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책임경영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유니콘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붉은색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런칭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날았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달콤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잘나가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새출발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좋은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꽃길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에너지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환경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특허 등록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감사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꿀팁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…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502" marR="7502" marT="750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147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30BF9A39-4198-F774-E5C0-BBA9BDBF8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30035"/>
              </p:ext>
            </p:extLst>
          </p:nvPr>
        </p:nvGraphicFramePr>
        <p:xfrm>
          <a:off x="5109402" y="4081195"/>
          <a:ext cx="6511099" cy="758420"/>
        </p:xfrm>
        <a:graphic>
          <a:graphicData uri="http://schemas.openxmlformats.org/drawingml/2006/table">
            <a:tbl>
              <a:tblPr/>
              <a:tblGrid>
                <a:gridCol w="6511099">
                  <a:extLst>
                    <a:ext uri="{9D8B030D-6E8A-4147-A177-3AD203B41FA5}">
                      <a16:colId xmlns:a16="http://schemas.microsoft.com/office/drawing/2014/main" val="268202913"/>
                    </a:ext>
                  </a:extLst>
                </a:gridCol>
              </a:tblGrid>
              <a:tr h="758420"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lnSpc>
                          <a:spcPts val="17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아직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보통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vs,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중립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관망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지켜봐야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그닥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심심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딜레마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유감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희비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랠리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일희일비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보류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경계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진득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승부수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등락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될까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양날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보고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발표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미적지근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느긋하게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공방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결과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갸우뚱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잠잠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취임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채용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책임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특사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사료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임명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유지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밸런스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엄중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엎치락뒤치락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교전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물음표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팽팽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박빙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득실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계륵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무결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아리송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일진일퇴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스탠바이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승패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대기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만류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카더라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글쎄요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…</a:t>
                      </a:r>
                      <a:endParaRPr lang="ko-KR" alt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502" marR="7502" marT="750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1470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7CEF7E0A-8E56-3930-987A-8CDBD24CE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04517"/>
              </p:ext>
            </p:extLst>
          </p:nvPr>
        </p:nvGraphicFramePr>
        <p:xfrm>
          <a:off x="5109402" y="5091139"/>
          <a:ext cx="6511099" cy="1087002"/>
        </p:xfrm>
        <a:graphic>
          <a:graphicData uri="http://schemas.openxmlformats.org/drawingml/2006/table">
            <a:tbl>
              <a:tblPr/>
              <a:tblGrid>
                <a:gridCol w="6511099">
                  <a:extLst>
                    <a:ext uri="{9D8B030D-6E8A-4147-A177-3AD203B41FA5}">
                      <a16:colId xmlns:a16="http://schemas.microsoft.com/office/drawing/2014/main" val="268202913"/>
                    </a:ext>
                  </a:extLst>
                </a:gridCol>
              </a:tblGrid>
              <a:tr h="1055679"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lnSpc>
                          <a:spcPts val="17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회의적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바닥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이탈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떨어지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안좋게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흑우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낙폭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미달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결별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파국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때리기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쓸애기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탈세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패닉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하차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떨어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곡소리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위협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피눈물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털린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악재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안정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고질적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폭낙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약세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적자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몸살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빠진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불행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불안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병맛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하향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횡포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호구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사기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약발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전쟁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해지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향방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날벼락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불명예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보릿고개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이중고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실업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주의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폭망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명암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처분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사고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약진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불건전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쳐맞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관리종목 지정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개장치사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난감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스레기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깨져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정지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탈락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병신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감소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배신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부진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과실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흔들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필패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항의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끊어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개잡주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차질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얼어붙은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부담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불편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저점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손해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대피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역차별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혼조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후회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물렸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침해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적신호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허술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짜증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감옥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실패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신중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혼란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좌절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거지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실수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악제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시무룩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반대</a:t>
                      </a:r>
                      <a:r>
                        <a:rPr lang="en-US" altLang="ko-KR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…</a:t>
                      </a:r>
                      <a:endParaRPr lang="ko-KR" alt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7502" marR="7502" marT="750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81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6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3D9724-E098-5809-970E-ACB44F4087D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563418" y="0"/>
            <a:chExt cx="12192000" cy="6858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511F5-DE7F-D7E9-4C53-FE400510C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45384" t="30647" r="22732" b="29756"/>
            <a:stretch/>
          </p:blipFill>
          <p:spPr>
            <a:xfrm>
              <a:off x="1811055" y="0"/>
              <a:ext cx="9817527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DD0E463-6BE7-F6D8-FBF5-6551219D9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45384" t="30647" r="45227" b="29756"/>
            <a:stretch/>
          </p:blipFill>
          <p:spPr>
            <a:xfrm flipH="1">
              <a:off x="-563418" y="0"/>
              <a:ext cx="2890983" cy="685800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718964B-B105-1A2C-F977-E6DA645E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07" b="66284" l="48573" r="74080">
                        <a14:foregroundMark x1="63385" y1="42222" x2="63229" y2="42685"/>
                        <a14:backgroundMark x1="71146" y1="59167" x2="69531" y2="60463"/>
                        <a14:backgroundMark x1="66771" y1="59259" x2="66146" y2="58611"/>
                        <a14:backgroundMark x1="59583" y1="40370" x2="60052" y2="38519"/>
                        <a14:backgroundMark x1="70260" y1="42963" x2="71250" y2="47130"/>
                        <a14:backgroundMark x1="60417" y1="49722" x2="59583" y2="51389"/>
                        <a14:backgroundMark x1="61042" y1="43981" x2="61094" y2="43056"/>
                        <a14:backgroundMark x1="60104" y1="46852" x2="59896" y2="47593"/>
                        <a14:backgroundMark x1="58958" y1="44815" x2="58698" y2="44074"/>
                        <a14:backgroundMark x1="60052" y1="45741" x2="60313" y2="47037"/>
                        <a14:backgroundMark x1="57292" y1="45370" x2="56458" y2="46389"/>
                        <a14:backgroundMark x1="58750" y1="45463" x2="58646" y2="45185"/>
                        <a14:backgroundMark x1="60052" y1="44537" x2="60052" y2="45185"/>
                        <a14:backgroundMark x1="66510" y1="57685" x2="67188" y2="58241"/>
                        <a14:backgroundMark x1="68906" y1="56019" x2="68281" y2="57500"/>
                        <a14:backgroundMark x1="65625" y1="56389" x2="65625" y2="56389"/>
                        <a14:backgroundMark x1="68906" y1="54537" x2="68750" y2="55463"/>
                        <a14:backgroundMark x1="69323" y1="44907" x2="69635" y2="46759"/>
                        <a14:backgroundMark x1="67292" y1="48704" x2="65365" y2="52685"/>
                        <a14:backgroundMark x1="67344" y1="43889" x2="61458" y2="52130"/>
                        <a14:backgroundMark x1="66927" y1="42778" x2="68750" y2="57130"/>
                        <a14:backgroundMark x1="64688" y1="46759" x2="63021" y2="46852"/>
                        <a14:backgroundMark x1="63646" y1="44352" x2="63802" y2="46019"/>
                        <a14:backgroundMark x1="65365" y1="44352" x2="65729" y2="45556"/>
                        <a14:backgroundMark x1="61823" y1="43241" x2="62708" y2="40463"/>
                        <a14:backgroundMark x1="64219" y1="43148" x2="64167" y2="42315"/>
                        <a14:backgroundMark x1="61146" y1="45833" x2="61146" y2="45093"/>
                        <a14:backgroundMark x1="64427" y1="44074" x2="64219" y2="43148"/>
                        <a14:backgroundMark x1="64010" y1="42593" x2="63854" y2="42130"/>
                        <a14:backgroundMark x1="63490" y1="43333" x2="63385" y2="43889"/>
                        <a14:backgroundMark x1="64479" y1="44907" x2="64479" y2="44074"/>
                        <a14:backgroundMark x1="63958" y1="43056" x2="64167" y2="43611"/>
                      </a14:backgroundRemoval>
                    </a14:imgEffect>
                  </a14:imgLayer>
                </a14:imgProps>
              </a:ext>
            </a:extLst>
          </a:blip>
          <a:srcRect l="45384" t="30647" r="22732" b="29756"/>
          <a:stretch/>
        </p:blipFill>
        <p:spPr>
          <a:xfrm>
            <a:off x="2374473" y="0"/>
            <a:ext cx="9817527" cy="6858000"/>
          </a:xfrm>
          <a:prstGeom prst="rect">
            <a:avLst/>
          </a:prstGeom>
          <a:effectLst>
            <a:glow rad="63500">
              <a:schemeClr val="accent4">
                <a:lumMod val="60000"/>
                <a:lumOff val="40000"/>
                <a:alpha val="26000"/>
              </a:schemeClr>
            </a:glow>
          </a:effectLst>
        </p:spPr>
      </p:pic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A464A03-612A-4612-2BFE-EFE32F0CAC75}"/>
              </a:ext>
            </a:extLst>
          </p:cNvPr>
          <p:cNvSpPr/>
          <p:nvPr/>
        </p:nvSpPr>
        <p:spPr>
          <a:xfrm flipV="1">
            <a:off x="0" y="-2"/>
            <a:ext cx="6747165" cy="5472546"/>
          </a:xfrm>
          <a:prstGeom prst="rtTriangle">
            <a:avLst/>
          </a:prstGeom>
          <a:solidFill>
            <a:schemeClr val="accent4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7FB49476-1C52-8F39-29A7-A3045F99857A}"/>
              </a:ext>
            </a:extLst>
          </p:cNvPr>
          <p:cNvSpPr/>
          <p:nvPr/>
        </p:nvSpPr>
        <p:spPr>
          <a:xfrm>
            <a:off x="0" y="2648105"/>
            <a:ext cx="11111345" cy="4211783"/>
          </a:xfrm>
          <a:prstGeom prst="rtTriangle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0353CC-ED7A-C945-82D1-D7A55A368ACD}"/>
              </a:ext>
            </a:extLst>
          </p:cNvPr>
          <p:cNvGrpSpPr/>
          <p:nvPr/>
        </p:nvGrpSpPr>
        <p:grpSpPr>
          <a:xfrm>
            <a:off x="1173018" y="701964"/>
            <a:ext cx="8386619" cy="5388575"/>
            <a:chOff x="1173018" y="701964"/>
            <a:chExt cx="8386619" cy="53885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C5357D-8DF0-E619-344E-19311B383FEF}"/>
                </a:ext>
              </a:extLst>
            </p:cNvPr>
            <p:cNvSpPr txBox="1"/>
            <p:nvPr/>
          </p:nvSpPr>
          <p:spPr>
            <a:xfrm>
              <a:off x="1173018" y="1675035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 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4AEA10-8A7C-2AA8-EB9F-8D4C83F7574C}"/>
                </a:ext>
              </a:extLst>
            </p:cNvPr>
            <p:cNvSpPr txBox="1"/>
            <p:nvPr/>
          </p:nvSpPr>
          <p:spPr>
            <a:xfrm>
              <a:off x="1496291" y="701964"/>
              <a:ext cx="65947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Table of Contents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EB2F45-9178-7289-88ED-407729F593B3}"/>
                </a:ext>
              </a:extLst>
            </p:cNvPr>
            <p:cNvCxnSpPr>
              <a:cxnSpLocks/>
            </p:cNvCxnSpPr>
            <p:nvPr/>
          </p:nvCxnSpPr>
          <p:spPr>
            <a:xfrm>
              <a:off x="2558473" y="1385455"/>
              <a:ext cx="1579420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F75E0-E7C3-C1DB-623E-57962F389B39}"/>
                </a:ext>
              </a:extLst>
            </p:cNvPr>
            <p:cNvSpPr txBox="1"/>
            <p:nvPr/>
          </p:nvSpPr>
          <p:spPr>
            <a:xfrm>
              <a:off x="1173018" y="2648106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 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A3A59B-1682-AFAD-1336-D97040441760}"/>
                </a:ext>
              </a:extLst>
            </p:cNvPr>
            <p:cNvSpPr txBox="1"/>
            <p:nvPr/>
          </p:nvSpPr>
          <p:spPr>
            <a:xfrm>
              <a:off x="1173018" y="3621177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 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54D2ED-A8EE-058A-FA7A-6C12E0386A0A}"/>
                </a:ext>
              </a:extLst>
            </p:cNvPr>
            <p:cNvSpPr txBox="1"/>
            <p:nvPr/>
          </p:nvSpPr>
          <p:spPr>
            <a:xfrm>
              <a:off x="1173018" y="4594248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 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6D3077-E6BF-F6B7-75CE-12DD75F16C4C}"/>
                </a:ext>
              </a:extLst>
            </p:cNvPr>
            <p:cNvSpPr txBox="1"/>
            <p:nvPr/>
          </p:nvSpPr>
          <p:spPr>
            <a:xfrm>
              <a:off x="1173018" y="5567319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05 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D15D82-8BD6-745A-776C-96F7D5935F56}"/>
                </a:ext>
              </a:extLst>
            </p:cNvPr>
            <p:cNvSpPr txBox="1"/>
            <p:nvPr/>
          </p:nvSpPr>
          <p:spPr>
            <a:xfrm>
              <a:off x="1976582" y="1675035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개요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17262C-DFDB-A2FB-F716-95CCFA740E42}"/>
                </a:ext>
              </a:extLst>
            </p:cNvPr>
            <p:cNvSpPr txBox="1"/>
            <p:nvPr/>
          </p:nvSpPr>
          <p:spPr>
            <a:xfrm>
              <a:off x="1976582" y="2648106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구축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C6857C-00EA-568B-6BA9-E3D7BE3FC9AA}"/>
                </a:ext>
              </a:extLst>
            </p:cNvPr>
            <p:cNvSpPr txBox="1"/>
            <p:nvPr/>
          </p:nvSpPr>
          <p:spPr>
            <a:xfrm>
              <a:off x="1976582" y="3621439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 개발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E8A6DA-8964-505B-0867-54CCE3185F70}"/>
                </a:ext>
              </a:extLst>
            </p:cNvPr>
            <p:cNvSpPr txBox="1"/>
            <p:nvPr/>
          </p:nvSpPr>
          <p:spPr>
            <a:xfrm>
              <a:off x="1976582" y="4593986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 평가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A06843-A504-3690-F836-54618F5F575C}"/>
                </a:ext>
              </a:extLst>
            </p:cNvPr>
            <p:cNvSpPr txBox="1"/>
            <p:nvPr/>
          </p:nvSpPr>
          <p:spPr>
            <a:xfrm>
              <a:off x="1976582" y="5566533"/>
              <a:ext cx="75830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09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90848-CFCA-7890-964A-6B33EB2D2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 b="812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ED2D58-8FA1-4757-E254-2C5061BA2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BB1F1-DD27-3264-ABF6-167EC63BAD62}"/>
              </a:ext>
            </a:extLst>
          </p:cNvPr>
          <p:cNvSpPr txBox="1"/>
          <p:nvPr/>
        </p:nvSpPr>
        <p:spPr>
          <a:xfrm>
            <a:off x="2313099" y="6470915"/>
            <a:ext cx="757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contents of this presentation is credited by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성투가즈아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FFDF9-20C0-5163-CF84-1777EE90AB1F}"/>
              </a:ext>
            </a:extLst>
          </p:cNvPr>
          <p:cNvSpPr txBox="1"/>
          <p:nvPr/>
        </p:nvSpPr>
        <p:spPr>
          <a:xfrm>
            <a:off x="2313098" y="2413337"/>
            <a:ext cx="758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5158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기획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사례 조사를 통해 활용할 모델을 선정한 후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 감성 분석의 베이스와 교차하여 총 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개의 모델 개발</a:t>
            </a: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309D9DE-2BEF-32A8-CEDC-994D983A5319}"/>
              </a:ext>
            </a:extLst>
          </p:cNvPr>
          <p:cNvSpPr>
            <a:spLocks/>
          </p:cNvSpPr>
          <p:nvPr/>
        </p:nvSpPr>
        <p:spPr>
          <a:xfrm>
            <a:off x="1275484" y="2079943"/>
            <a:ext cx="2805430" cy="4294505"/>
          </a:xfrm>
          <a:prstGeom prst="rect">
            <a:avLst/>
          </a:prstGeom>
          <a:solidFill>
            <a:schemeClr val="bg1"/>
          </a:solidFill>
          <a:ln w="0">
            <a:solidFill>
              <a:schemeClr val="accent3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303D2AF2-2C6C-EBDE-A766-9C620FDA740F}"/>
              </a:ext>
            </a:extLst>
          </p:cNvPr>
          <p:cNvSpPr>
            <a:spLocks/>
          </p:cNvSpPr>
          <p:nvPr/>
        </p:nvSpPr>
        <p:spPr>
          <a:xfrm>
            <a:off x="4767985" y="2103437"/>
            <a:ext cx="7000240" cy="4294505"/>
          </a:xfrm>
          <a:prstGeom prst="rect">
            <a:avLst/>
          </a:prstGeom>
          <a:solidFill>
            <a:schemeClr val="bg1"/>
          </a:solidFill>
          <a:ln w="0">
            <a:solidFill>
              <a:schemeClr val="accent3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2142E27E-DBFC-AE1D-2924-AF3EBE2313FD}"/>
              </a:ext>
            </a:extLst>
          </p:cNvPr>
          <p:cNvSpPr>
            <a:spLocks/>
          </p:cNvSpPr>
          <p:nvPr/>
        </p:nvSpPr>
        <p:spPr>
          <a:xfrm>
            <a:off x="4726709" y="1603058"/>
            <a:ext cx="7041515" cy="40195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1" hangingPunct="1">
              <a:buFontTx/>
              <a:buNone/>
            </a:pPr>
            <a:r>
              <a:rPr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2단계 : </a:t>
            </a:r>
            <a:r>
              <a:rPr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r>
              <a:rPr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선정</a:t>
            </a:r>
            <a:r>
              <a:rPr 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모델 개발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7C4D7525-FC09-ABC2-99D9-6BDEB9A77FAA}"/>
              </a:ext>
            </a:extLst>
          </p:cNvPr>
          <p:cNvSpPr>
            <a:spLocks/>
          </p:cNvSpPr>
          <p:nvPr/>
        </p:nvSpPr>
        <p:spPr>
          <a:xfrm rot="16200000" flipV="1">
            <a:off x="5805557" y="4069142"/>
            <a:ext cx="3426494" cy="599512"/>
          </a:xfrm>
          <a:prstGeom prst="triangle">
            <a:avLst>
              <a:gd name="adj" fmla="val 50972"/>
            </a:avLst>
          </a:prstGeom>
          <a:gradFill rotWithShape="1">
            <a:gsLst>
              <a:gs pos="0">
                <a:srgbClr val="B9B9B9"/>
              </a:gs>
              <a:gs pos="50000">
                <a:srgbClr val="D4D4D4"/>
              </a:gs>
              <a:gs pos="100000">
                <a:srgbClr val="EBEBEB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latin typeface="G마켓 산스 Light" charset="0"/>
              <a:ea typeface="G마켓 산스 Light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3EABFB64-EFDB-FCA2-3F5E-410731A5548B}"/>
              </a:ext>
            </a:extLst>
          </p:cNvPr>
          <p:cNvSpPr>
            <a:spLocks/>
          </p:cNvSpPr>
          <p:nvPr/>
        </p:nvSpPr>
        <p:spPr>
          <a:xfrm>
            <a:off x="4896889" y="5073181"/>
            <a:ext cx="2055495" cy="3473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200" dirty="0" err="1">
                <a:latin typeface="맑은 고딕" charset="0"/>
                <a:ea typeface="맑은 고딕" charset="0"/>
              </a:rPr>
              <a:t>주가</a:t>
            </a:r>
            <a:r>
              <a:rPr lang="en-US" sz="1200" dirty="0">
                <a:latin typeface="맑은 고딕" charset="0"/>
                <a:ea typeface="맑은 고딕" charset="0"/>
              </a:rPr>
              <a:t>(SP)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기반</a:t>
            </a:r>
            <a:r>
              <a:rPr lang="en-US" sz="12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모델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EE98F92B-29F6-DCFB-4764-8A6FCD8BB2CA}"/>
              </a:ext>
            </a:extLst>
          </p:cNvPr>
          <p:cNvSpPr>
            <a:spLocks/>
          </p:cNvSpPr>
          <p:nvPr/>
        </p:nvSpPr>
        <p:spPr>
          <a:xfrm>
            <a:off x="4893079" y="5481486"/>
            <a:ext cx="2055495" cy="3473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200" dirty="0" err="1">
                <a:latin typeface="맑은 고딕" charset="0"/>
                <a:ea typeface="맑은 고딕" charset="0"/>
              </a:rPr>
              <a:t>단어</a:t>
            </a:r>
            <a:r>
              <a:rPr lang="en-US" sz="1200" dirty="0">
                <a:latin typeface="맑은 고딕" charset="0"/>
                <a:ea typeface="맑은 고딕" charset="0"/>
              </a:rPr>
              <a:t>(Word)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기반</a:t>
            </a:r>
            <a:r>
              <a:rPr lang="en-US" sz="12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모델</a:t>
            </a: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C682CD8C-539D-0026-388E-D4D684B11CC8}"/>
              </a:ext>
            </a:extLst>
          </p:cNvPr>
          <p:cNvSpPr>
            <a:spLocks/>
          </p:cNvSpPr>
          <p:nvPr/>
        </p:nvSpPr>
        <p:spPr>
          <a:xfrm>
            <a:off x="4894349" y="5866296"/>
            <a:ext cx="2055495" cy="3473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</a:rPr>
              <a:t>주가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X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단어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기반</a:t>
            </a:r>
            <a:r>
              <a:rPr lang="en-US" sz="12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모델</a:t>
            </a: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D9B9E7FE-64C6-11A5-2F6A-117EA9D3EF84}"/>
              </a:ext>
            </a:extLst>
          </p:cNvPr>
          <p:cNvSpPr>
            <a:spLocks/>
          </p:cNvSpPr>
          <p:nvPr/>
        </p:nvSpPr>
        <p:spPr>
          <a:xfrm>
            <a:off x="4219614" y="1652270"/>
            <a:ext cx="377920" cy="317500"/>
          </a:xfrm>
          <a:prstGeom prst="rightArrow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BB21D6E5-1E50-469F-AD40-C5597EC649D2}"/>
              </a:ext>
            </a:extLst>
          </p:cNvPr>
          <p:cNvSpPr>
            <a:spLocks/>
          </p:cNvSpPr>
          <p:nvPr/>
        </p:nvSpPr>
        <p:spPr>
          <a:xfrm>
            <a:off x="1280564" y="1610043"/>
            <a:ext cx="2809875" cy="40195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1" hangingPunct="1">
              <a:buFontTx/>
              <a:buNone/>
            </a:pPr>
            <a:r>
              <a:rPr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1단계 : </a:t>
            </a:r>
            <a:r>
              <a:rPr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사례</a:t>
            </a:r>
            <a:r>
              <a:rPr sz="13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sz="13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조사</a:t>
            </a:r>
            <a:endParaRPr lang="ko-KR" altLang="en-US" sz="13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8" name="table">
            <a:extLst>
              <a:ext uri="{FF2B5EF4-FFF2-40B4-BE49-F238E27FC236}">
                <a16:creationId xmlns:a16="http://schemas.microsoft.com/office/drawing/2014/main" id="{A3D6CE79-1F56-BAC1-2873-66B4C4A7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18" y="3157169"/>
            <a:ext cx="2574796" cy="2652243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</p:pic>
      <p:sp>
        <p:nvSpPr>
          <p:cNvPr id="29" name="Rect 0">
            <a:extLst>
              <a:ext uri="{FF2B5EF4-FFF2-40B4-BE49-F238E27FC236}">
                <a16:creationId xmlns:a16="http://schemas.microsoft.com/office/drawing/2014/main" id="{304C1D54-074B-66EA-B45F-C014FA4B555F}"/>
              </a:ext>
            </a:extLst>
          </p:cNvPr>
          <p:cNvSpPr txBox="1">
            <a:spLocks/>
          </p:cNvSpPr>
          <p:nvPr/>
        </p:nvSpPr>
        <p:spPr>
          <a:xfrm>
            <a:off x="4869988" y="2437954"/>
            <a:ext cx="2288539" cy="868757"/>
          </a:xfrm>
          <a:prstGeom prst="roundRect">
            <a:avLst>
              <a:gd name="adj" fmla="val 25965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180975" indent="-180975" latinLnBrk="0">
              <a:spcAft>
                <a:spcPts val="1000"/>
              </a:spcAft>
              <a:buFont typeface="Wingdings"/>
              <a:buChar char="§"/>
              <a:defRPr sz="1400">
                <a:latin typeface="G마켓 산스 Light" panose="02000000000000000000" pitchFamily="50" charset="-127"/>
                <a:ea typeface="G마켓 산스 Light" panose="02000000000000000000" pitchFamily="50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/>
              <a:t>논문에서</a:t>
            </a:r>
            <a:r>
              <a:rPr dirty="0"/>
              <a:t> </a:t>
            </a:r>
            <a:r>
              <a:rPr dirty="0" err="1"/>
              <a:t>활용된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및 </a:t>
            </a:r>
            <a:r>
              <a:rPr dirty="0" err="1"/>
              <a:t>알고리즘</a:t>
            </a:r>
            <a:r>
              <a:rPr dirty="0"/>
              <a:t> </a:t>
            </a:r>
            <a:r>
              <a:rPr dirty="0" err="1"/>
              <a:t>중에서</a:t>
            </a:r>
            <a:r>
              <a:rPr dirty="0"/>
              <a:t> </a:t>
            </a:r>
            <a:r>
              <a:rPr dirty="0" err="1"/>
              <a:t>과제에</a:t>
            </a:r>
            <a:r>
              <a:rPr dirty="0"/>
              <a:t> </a:t>
            </a:r>
            <a:r>
              <a:rPr dirty="0" err="1"/>
              <a:t>적합한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선정</a:t>
            </a:r>
            <a:endParaRPr lang="ko-KR" altLang="en-US" dirty="0"/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280AC0BC-838E-0D86-3097-C752DC738570}"/>
              </a:ext>
            </a:extLst>
          </p:cNvPr>
          <p:cNvSpPr txBox="1">
            <a:spLocks/>
          </p:cNvSpPr>
          <p:nvPr/>
        </p:nvSpPr>
        <p:spPr>
          <a:xfrm>
            <a:off x="1320799" y="2180459"/>
            <a:ext cx="2552700" cy="324448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rtl="0" eaLnBrk="1" latinLnBrk="0" hangingPunct="1"/>
            <a:r>
              <a:rPr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</a:t>
            </a:r>
            <a:r>
              <a:rPr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탐색</a:t>
            </a:r>
            <a:endParaRPr lang="ko-KR" altLang="en-US" sz="15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D53B1623-D5D2-ED4B-8B2F-B55717EE416E}"/>
              </a:ext>
            </a:extLst>
          </p:cNvPr>
          <p:cNvSpPr txBox="1">
            <a:spLocks/>
          </p:cNvSpPr>
          <p:nvPr/>
        </p:nvSpPr>
        <p:spPr>
          <a:xfrm>
            <a:off x="4871894" y="2180459"/>
            <a:ext cx="2040890" cy="324448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</a:t>
            </a:r>
            <a:r>
              <a:rPr sz="15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sz="15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선정</a:t>
            </a:r>
            <a:endParaRPr lang="ko-KR" altLang="en-US" sz="15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84C92896-1109-01AD-9675-EC299AD09FB3}"/>
              </a:ext>
            </a:extLst>
          </p:cNvPr>
          <p:cNvSpPr txBox="1">
            <a:spLocks/>
          </p:cNvSpPr>
          <p:nvPr/>
        </p:nvSpPr>
        <p:spPr>
          <a:xfrm>
            <a:off x="4869989" y="4735826"/>
            <a:ext cx="2040890" cy="30905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latinLnBrk="0">
              <a:defRPr sz="140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감성분석 </a:t>
            </a:r>
            <a:r>
              <a:rPr lang="ko-KR" altLang="en-US" dirty="0" err="1"/>
              <a:t>라벨링</a:t>
            </a:r>
            <a:r>
              <a:rPr lang="ko-KR" altLang="en-US" dirty="0"/>
              <a:t> 베이스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973060C4-A01E-D451-7CE2-CB4CB9AAB41F}"/>
              </a:ext>
            </a:extLst>
          </p:cNvPr>
          <p:cNvSpPr txBox="1">
            <a:spLocks/>
          </p:cNvSpPr>
          <p:nvPr/>
        </p:nvSpPr>
        <p:spPr>
          <a:xfrm>
            <a:off x="7925839" y="4732475"/>
            <a:ext cx="3672840" cy="1514517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l" defTabSz="914400" rtl="0" eaLnBrk="1" latinLnBrk="0" hangingPunct="1">
              <a:spcAft>
                <a:spcPts val="1000"/>
              </a:spcAft>
              <a:buFont typeface="Wingdings"/>
              <a:buChar char="§"/>
            </a:pP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활용모델과 감성분석 베이스를 교차하여 총 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개의 모델 개발</a:t>
            </a:r>
            <a:endParaRPr lang="en-US" altLang="ko-KR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indent="-180975" algn="l" defTabSz="914400" rtl="0" eaLnBrk="1" latinLnBrk="0" hangingPunct="1">
              <a:buFont typeface="Wingdings"/>
              <a:buChar char="§"/>
            </a:pP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 모델을 기반으로 각각 이진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(Binary, 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감성을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긍정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부정으로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분류</a:t>
            </a:r>
            <a:r>
              <a:rPr 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및</a:t>
            </a:r>
            <a:r>
              <a:rPr 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다중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Multi</a:t>
            </a:r>
            <a:r>
              <a:rPr 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감성을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긍정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부정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중립으로</a:t>
            </a:r>
            <a:r>
              <a:rPr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분류</a:t>
            </a:r>
            <a:r>
              <a:rPr 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으로 추가 분석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1DA0A8CD-B153-FB4C-ECB4-57891D095168}"/>
              </a:ext>
            </a:extLst>
          </p:cNvPr>
          <p:cNvSpPr txBox="1">
            <a:spLocks/>
          </p:cNvSpPr>
          <p:nvPr/>
        </p:nvSpPr>
        <p:spPr>
          <a:xfrm>
            <a:off x="7924569" y="2180459"/>
            <a:ext cx="2552700" cy="324448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latinLnBrk="0">
              <a:defRPr sz="140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최종 모델 개발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69719815-FDE9-1062-D42D-8F1F53877CA6}"/>
              </a:ext>
            </a:extLst>
          </p:cNvPr>
          <p:cNvSpPr>
            <a:spLocks/>
          </p:cNvSpPr>
          <p:nvPr/>
        </p:nvSpPr>
        <p:spPr>
          <a:xfrm>
            <a:off x="4900064" y="3257814"/>
            <a:ext cx="2055495" cy="347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latin typeface="맑은 고딕" charset="0"/>
                <a:ea typeface="맑은 고딕" charset="0"/>
              </a:rPr>
              <a:t>Logistic Regression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D2EC3B1B-51EC-1AA7-7D2D-35B97CDBE7A8}"/>
              </a:ext>
            </a:extLst>
          </p:cNvPr>
          <p:cNvSpPr>
            <a:spLocks/>
          </p:cNvSpPr>
          <p:nvPr/>
        </p:nvSpPr>
        <p:spPr>
          <a:xfrm>
            <a:off x="4896889" y="3685804"/>
            <a:ext cx="2055495" cy="347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LSTM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3748DBDF-5D22-DEC4-B8A5-979E424B9FA0}"/>
              </a:ext>
            </a:extLst>
          </p:cNvPr>
          <p:cNvSpPr>
            <a:spLocks/>
          </p:cNvSpPr>
          <p:nvPr/>
        </p:nvSpPr>
        <p:spPr>
          <a:xfrm>
            <a:off x="4902604" y="4118239"/>
            <a:ext cx="2055495" cy="347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KLUE-BERT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6A05EA60-A1B3-67A1-D03D-23610F4EECCD}"/>
              </a:ext>
            </a:extLst>
          </p:cNvPr>
          <p:cNvSpPr txBox="1">
            <a:spLocks/>
          </p:cNvSpPr>
          <p:nvPr/>
        </p:nvSpPr>
        <p:spPr>
          <a:xfrm>
            <a:off x="1366150" y="2579697"/>
            <a:ext cx="2638701" cy="524503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l" defTabSz="914400" rtl="0" eaLnBrk="1" latinLnBrk="0" hangingPunct="1">
              <a:spcAft>
                <a:spcPts val="1000"/>
              </a:spcAft>
              <a:buFont typeface="Wingdings"/>
              <a:buChar char="§"/>
            </a:pP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유사 사례를 탐구하며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사례별 활용된 모델 및 알고리즘 정리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B14FA9-AB50-B96A-380E-4883F68637E6}"/>
              </a:ext>
            </a:extLst>
          </p:cNvPr>
          <p:cNvGrpSpPr/>
          <p:nvPr/>
        </p:nvGrpSpPr>
        <p:grpSpPr>
          <a:xfrm>
            <a:off x="7972598" y="2552561"/>
            <a:ext cx="3626081" cy="2084219"/>
            <a:chOff x="7972598" y="2552561"/>
            <a:chExt cx="3626081" cy="2084219"/>
          </a:xfrm>
        </p:grpSpPr>
        <p:pic>
          <p:nvPicPr>
            <p:cNvPr id="13" name="table">
              <a:extLst>
                <a:ext uri="{FF2B5EF4-FFF2-40B4-BE49-F238E27FC236}">
                  <a16:creationId xmlns:a16="http://schemas.microsoft.com/office/drawing/2014/main" id="{1A70EBDD-6C08-26C3-FB1F-4A8A58E4B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2598" y="2552561"/>
              <a:ext cx="3626081" cy="2084219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B1F7FA-70FB-EC2E-A8D8-8F478AD9D3DC}"/>
                </a:ext>
              </a:extLst>
            </p:cNvPr>
            <p:cNvSpPr/>
            <p:nvPr/>
          </p:nvSpPr>
          <p:spPr>
            <a:xfrm>
              <a:off x="9958812" y="3018812"/>
              <a:ext cx="633742" cy="586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table">
              <a:extLst>
                <a:ext uri="{FF2B5EF4-FFF2-40B4-BE49-F238E27FC236}">
                  <a16:creationId xmlns:a16="http://schemas.microsoft.com/office/drawing/2014/main" id="{0C22A176-E20B-93E7-0289-803F4BF1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987" t="21343" r="27544" b="70265"/>
            <a:stretch/>
          </p:blipFill>
          <p:spPr>
            <a:xfrm>
              <a:off x="9940830" y="3219261"/>
              <a:ext cx="669706" cy="174899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</p:pic>
      </p:grpSp>
    </p:spTree>
    <p:extLst>
      <p:ext uri="{BB962C8B-B14F-4D97-AF65-F5344CB8AC3E}">
        <p14:creationId xmlns:p14="http://schemas.microsoft.com/office/powerpoint/2010/main" val="112734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65887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선정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Logistic Regression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C1EEFD-EE74-67EB-8E45-3C99F04FA568}"/>
              </a:ext>
            </a:extLst>
          </p:cNvPr>
          <p:cNvCxnSpPr>
            <a:cxnSpLocks/>
          </p:cNvCxnSpPr>
          <p:nvPr/>
        </p:nvCxnSpPr>
        <p:spPr>
          <a:xfrm>
            <a:off x="1247140" y="775970"/>
            <a:ext cx="105943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AC1AE-95FE-0EDB-F7CB-1A791E811032}"/>
              </a:ext>
            </a:extLst>
          </p:cNvPr>
          <p:cNvSpPr/>
          <p:nvPr/>
        </p:nvSpPr>
        <p:spPr>
          <a:xfrm>
            <a:off x="1247140" y="871220"/>
            <a:ext cx="10594975" cy="466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예측 결과에 대한 </a:t>
            </a:r>
            <a:r>
              <a:rPr lang="ko-KR" altLang="en-US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확률값</a:t>
            </a:r>
            <a:r>
              <a:rPr lang="ko-KR" altLang="en-US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확인이 가능하고 이진 분류, 다중 분류 모두 가능하므로 로지스틱 회귀 모델을 선정</a:t>
            </a:r>
          </a:p>
        </p:txBody>
      </p:sp>
      <p:sp>
        <p:nvSpPr>
          <p:cNvPr id="36" name="텍스트 상자 16">
            <a:extLst>
              <a:ext uri="{FF2B5EF4-FFF2-40B4-BE49-F238E27FC236}">
                <a16:creationId xmlns:a16="http://schemas.microsoft.com/office/drawing/2014/main" id="{9A3E8A99-6DD6-BE4D-D9B8-E8DF69261CAA}"/>
              </a:ext>
            </a:extLst>
          </p:cNvPr>
          <p:cNvSpPr txBox="1">
            <a:spLocks/>
          </p:cNvSpPr>
          <p:nvPr/>
        </p:nvSpPr>
        <p:spPr>
          <a:xfrm>
            <a:off x="1263015" y="4079875"/>
            <a:ext cx="10570845" cy="1638935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로지스틱 회귀는 회귀를 사용하여 데이터가 어떤 범주에 속할 확률을 0에서 1 사이의 값으로 예측하고, 그 확률에 따라 가능성이 더 높은 범주에 속하는 것으로 분류해주는 지도 학습 알고리즘</a:t>
            </a:r>
          </a:p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일반 회귀 분석의 목표와 동일하게 종속 변수와 독립 변수간의 관계를 구체적인 함수로 나타내어 향후 예측 모델에 사용하는 것이 목적</a:t>
            </a:r>
          </a:p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주가 예측 분류 결과에 대한 확률값을 얻을 수 있고, 이진 분류 뿐만 아니라 다중 분류로도 확장할 수 있음</a:t>
            </a:r>
          </a:p>
        </p:txBody>
      </p:sp>
      <p:sp>
        <p:nvSpPr>
          <p:cNvPr id="37" name="도형 17">
            <a:extLst>
              <a:ext uri="{FF2B5EF4-FFF2-40B4-BE49-F238E27FC236}">
                <a16:creationId xmlns:a16="http://schemas.microsoft.com/office/drawing/2014/main" id="{6C880AEF-9AE9-D8DC-C443-421695262A1C}"/>
              </a:ext>
            </a:extLst>
          </p:cNvPr>
          <p:cNvSpPr>
            <a:spLocks/>
          </p:cNvSpPr>
          <p:nvPr/>
        </p:nvSpPr>
        <p:spPr>
          <a:xfrm>
            <a:off x="1231265" y="3764915"/>
            <a:ext cx="2165985" cy="337185"/>
          </a:xfrm>
          <a:prstGeom prst="round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300">
                <a:solidFill>
                  <a:schemeClr val="bg1"/>
                </a:solidFill>
                <a:latin typeface="G마켓 산스 Medium" charset="0"/>
                <a:ea typeface="G마켓 산스 Medium" charset="0"/>
              </a:rPr>
              <a:t>Logistic Regression</a:t>
            </a:r>
          </a:p>
        </p:txBody>
      </p:sp>
      <p:sp>
        <p:nvSpPr>
          <p:cNvPr id="38" name="텍스트 상자 3">
            <a:extLst>
              <a:ext uri="{FF2B5EF4-FFF2-40B4-BE49-F238E27FC236}">
                <a16:creationId xmlns:a16="http://schemas.microsoft.com/office/drawing/2014/main" id="{ADC20018-75E3-F312-D8CE-A1819A166F24}"/>
              </a:ext>
            </a:extLst>
          </p:cNvPr>
          <p:cNvSpPr txBox="1">
            <a:spLocks/>
          </p:cNvSpPr>
          <p:nvPr/>
        </p:nvSpPr>
        <p:spPr>
          <a:xfrm>
            <a:off x="1254125" y="6007100"/>
            <a:ext cx="10602595" cy="738505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본 프로젝트에서 진행하는 긍정/부정의 이진 분류 및 긍정/중립/부정의 다중 분류 모두 효과적으로 예측할 수 있을 것이라 판단하여 모델로 선정</a:t>
            </a:r>
          </a:p>
        </p:txBody>
      </p:sp>
      <p:pic>
        <p:nvPicPr>
          <p:cNvPr id="39" name="그림 7" descr="C:/Users/anaconda/AppData/Roaming/PolarisOffice/ETemp/10888_23326256/image44.png">
            <a:extLst>
              <a:ext uri="{FF2B5EF4-FFF2-40B4-BE49-F238E27FC236}">
                <a16:creationId xmlns:a16="http://schemas.microsoft.com/office/drawing/2014/main" id="{B226CAD6-A654-3FD1-BFB8-D075F79D29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50" b="3996"/>
          <a:stretch/>
        </p:blipFill>
        <p:spPr>
          <a:xfrm>
            <a:off x="1292147" y="1460500"/>
            <a:ext cx="4355236" cy="1889760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sp>
        <p:nvSpPr>
          <p:cNvPr id="40" name="도형 10">
            <a:extLst>
              <a:ext uri="{FF2B5EF4-FFF2-40B4-BE49-F238E27FC236}">
                <a16:creationId xmlns:a16="http://schemas.microsoft.com/office/drawing/2014/main" id="{5734B4F2-0CE2-EA8E-E6BC-572C4983D3A6}"/>
              </a:ext>
            </a:extLst>
          </p:cNvPr>
          <p:cNvSpPr>
            <a:spLocks/>
          </p:cNvSpPr>
          <p:nvPr/>
        </p:nvSpPr>
        <p:spPr>
          <a:xfrm rot="5400000">
            <a:off x="6096000" y="5706745"/>
            <a:ext cx="210185" cy="320040"/>
          </a:xfrm>
          <a:prstGeom prst="rightArrow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17">
            <a:extLst>
              <a:ext uri="{FF2B5EF4-FFF2-40B4-BE49-F238E27FC236}">
                <a16:creationId xmlns:a16="http://schemas.microsoft.com/office/drawing/2014/main" id="{DA935F76-D478-8508-8C56-B51D2189037E}"/>
              </a:ext>
            </a:extLst>
          </p:cNvPr>
          <p:cNvSpPr txBox="1">
            <a:spLocks/>
          </p:cNvSpPr>
          <p:nvPr/>
        </p:nvSpPr>
        <p:spPr>
          <a:xfrm>
            <a:off x="6842826" y="1470811"/>
            <a:ext cx="116014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200" dirty="0">
                <a:latin typeface="G마켓 산스 Medium" charset="0"/>
                <a:ea typeface="G마켓 산스 Medium" charset="0"/>
              </a:rPr>
              <a:t>Weights1</a:t>
            </a:r>
            <a:endParaRPr lang="ko-KR" altLang="en-US" sz="1200" dirty="0">
              <a:latin typeface="G마켓 산스 Medium" charset="0"/>
              <a:ea typeface="G마켓 산스 Medium" charset="0"/>
            </a:endParaRPr>
          </a:p>
        </p:txBody>
      </p:sp>
      <p:grpSp>
        <p:nvGrpSpPr>
          <p:cNvPr id="42" name="그룹 19">
            <a:extLst>
              <a:ext uri="{FF2B5EF4-FFF2-40B4-BE49-F238E27FC236}">
                <a16:creationId xmlns:a16="http://schemas.microsoft.com/office/drawing/2014/main" id="{4891441E-21E8-613A-C6D2-9CA425D45AF5}"/>
              </a:ext>
            </a:extLst>
          </p:cNvPr>
          <p:cNvGrpSpPr/>
          <p:nvPr/>
        </p:nvGrpSpPr>
        <p:grpSpPr>
          <a:xfrm>
            <a:off x="5894962" y="1448435"/>
            <a:ext cx="6074153" cy="1913255"/>
            <a:chOff x="5894962" y="1448435"/>
            <a:chExt cx="6074153" cy="1913255"/>
          </a:xfrm>
        </p:grpSpPr>
        <p:sp>
          <p:nvSpPr>
            <p:cNvPr id="43" name="도형 17">
              <a:extLst>
                <a:ext uri="{FF2B5EF4-FFF2-40B4-BE49-F238E27FC236}">
                  <a16:creationId xmlns:a16="http://schemas.microsoft.com/office/drawing/2014/main" id="{CAB2EA4A-3703-2CC6-DADB-DB52A485E656}"/>
                </a:ext>
              </a:extLst>
            </p:cNvPr>
            <p:cNvSpPr>
              <a:spLocks/>
            </p:cNvSpPr>
            <p:nvPr/>
          </p:nvSpPr>
          <p:spPr>
            <a:xfrm rot="19560000">
              <a:off x="10254615" y="1901825"/>
              <a:ext cx="573405" cy="321310"/>
            </a:xfrm>
            <a:prstGeom prst="rightArrow">
              <a:avLst/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>
              <a:lvl1pPr marL="0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19">
              <a:extLst>
                <a:ext uri="{FF2B5EF4-FFF2-40B4-BE49-F238E27FC236}">
                  <a16:creationId xmlns:a16="http://schemas.microsoft.com/office/drawing/2014/main" id="{99787E42-CBE6-2B4E-E8E4-6FA2A9D41D87}"/>
                </a:ext>
              </a:extLst>
            </p:cNvPr>
            <p:cNvSpPr>
              <a:spLocks/>
            </p:cNvSpPr>
            <p:nvPr/>
          </p:nvSpPr>
          <p:spPr>
            <a:xfrm rot="1560000">
              <a:off x="10243185" y="2445385"/>
              <a:ext cx="573405" cy="321310"/>
            </a:xfrm>
            <a:prstGeom prst="rightArrow">
              <a:avLst/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>
              <a:lvl1pPr marL="0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45" name="그림 4">
              <a:extLst>
                <a:ext uri="{FF2B5EF4-FFF2-40B4-BE49-F238E27FC236}">
                  <a16:creationId xmlns:a16="http://schemas.microsoft.com/office/drawing/2014/main" id="{E5EF5394-A863-2274-72B3-4ECC4C715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23275" y="1541780"/>
              <a:ext cx="1757045" cy="1483360"/>
            </a:xfrm>
            <a:prstGeom prst="rect">
              <a:avLst/>
            </a:prstGeom>
            <a:noFill/>
          </p:spPr>
        </p:pic>
        <p:sp>
          <p:nvSpPr>
            <p:cNvPr id="46" name="도형 5">
              <a:extLst>
                <a:ext uri="{FF2B5EF4-FFF2-40B4-BE49-F238E27FC236}">
                  <a16:creationId xmlns:a16="http://schemas.microsoft.com/office/drawing/2014/main" id="{6EFF927C-966D-B852-F62C-6433A65FB15A}"/>
                </a:ext>
              </a:extLst>
            </p:cNvPr>
            <p:cNvSpPr>
              <a:spLocks/>
            </p:cNvSpPr>
            <p:nvPr/>
          </p:nvSpPr>
          <p:spPr>
            <a:xfrm>
              <a:off x="6017260" y="1570912"/>
              <a:ext cx="570865" cy="4876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200" dirty="0">
                  <a:latin typeface="G마켓 산스 Medium" charset="0"/>
                  <a:ea typeface="G마켓 산스 Medium" charset="0"/>
                </a:rPr>
                <a:t>x1</a:t>
              </a:r>
              <a:endParaRPr lang="ko-KR" altLang="en-US" sz="1200" dirty="0">
                <a:latin typeface="G마켓 산스 Medium" charset="0"/>
                <a:ea typeface="G마켓 산스 Medium" charset="0"/>
              </a:endParaRPr>
            </a:p>
          </p:txBody>
        </p:sp>
        <p:sp>
          <p:nvSpPr>
            <p:cNvPr id="47" name="도형 9">
              <a:extLst>
                <a:ext uri="{FF2B5EF4-FFF2-40B4-BE49-F238E27FC236}">
                  <a16:creationId xmlns:a16="http://schemas.microsoft.com/office/drawing/2014/main" id="{5A14FADC-9903-EB15-A8C9-47D6072ADBE6}"/>
                </a:ext>
              </a:extLst>
            </p:cNvPr>
            <p:cNvSpPr>
              <a:spLocks/>
            </p:cNvSpPr>
            <p:nvPr/>
          </p:nvSpPr>
          <p:spPr>
            <a:xfrm>
              <a:off x="6017260" y="2185009"/>
              <a:ext cx="570865" cy="4876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200">
                  <a:latin typeface="G마켓 산스 Medium" charset="0"/>
                  <a:ea typeface="G마켓 산스 Medium" charset="0"/>
                </a:rPr>
                <a:t>x2</a:t>
              </a:r>
              <a:endParaRPr lang="ko-KR" altLang="en-US" sz="1200">
                <a:latin typeface="G마켓 산스 Medium" charset="0"/>
                <a:ea typeface="G마켓 산스 Medium" charset="0"/>
              </a:endParaRPr>
            </a:p>
          </p:txBody>
        </p:sp>
        <p:sp>
          <p:nvSpPr>
            <p:cNvPr id="48" name="도형 10">
              <a:extLst>
                <a:ext uri="{FF2B5EF4-FFF2-40B4-BE49-F238E27FC236}">
                  <a16:creationId xmlns:a16="http://schemas.microsoft.com/office/drawing/2014/main" id="{83E31E65-BBE9-1213-B458-E17A06223941}"/>
                </a:ext>
              </a:extLst>
            </p:cNvPr>
            <p:cNvSpPr>
              <a:spLocks/>
            </p:cNvSpPr>
            <p:nvPr/>
          </p:nvSpPr>
          <p:spPr>
            <a:xfrm>
              <a:off x="6017260" y="2800808"/>
              <a:ext cx="570865" cy="4876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200">
                  <a:latin typeface="G마켓 산스 Medium" charset="0"/>
                  <a:ea typeface="G마켓 산스 Medium" charset="0"/>
                </a:rPr>
                <a:t>x3</a:t>
              </a:r>
              <a:endParaRPr lang="ko-KR" altLang="en-US" sz="1200">
                <a:latin typeface="G마켓 산스 Medium" charset="0"/>
                <a:ea typeface="G마켓 산스 Medium" charset="0"/>
              </a:endParaRPr>
            </a:p>
          </p:txBody>
        </p:sp>
        <p:sp>
          <p:nvSpPr>
            <p:cNvPr id="49" name="도형 11">
              <a:extLst>
                <a:ext uri="{FF2B5EF4-FFF2-40B4-BE49-F238E27FC236}">
                  <a16:creationId xmlns:a16="http://schemas.microsoft.com/office/drawing/2014/main" id="{FCA3CCAE-CAC5-7E69-5E7A-4BD4566B9867}"/>
                </a:ext>
              </a:extLst>
            </p:cNvPr>
            <p:cNvSpPr>
              <a:spLocks/>
            </p:cNvSpPr>
            <p:nvPr/>
          </p:nvSpPr>
          <p:spPr>
            <a:xfrm>
              <a:off x="6737350" y="2277719"/>
              <a:ext cx="1585595" cy="321310"/>
            </a:xfrm>
            <a:prstGeom prst="rightArrow">
              <a:avLst/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>
              <a:lvl1pPr marL="0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도형 12">
              <a:extLst>
                <a:ext uri="{FF2B5EF4-FFF2-40B4-BE49-F238E27FC236}">
                  <a16:creationId xmlns:a16="http://schemas.microsoft.com/office/drawing/2014/main" id="{87F8F10A-7C2C-ABAC-06F1-89F067E0D86B}"/>
                </a:ext>
              </a:extLst>
            </p:cNvPr>
            <p:cNvSpPr>
              <a:spLocks/>
            </p:cNvSpPr>
            <p:nvPr/>
          </p:nvSpPr>
          <p:spPr>
            <a:xfrm>
              <a:off x="6737350" y="1651557"/>
              <a:ext cx="1585595" cy="321310"/>
            </a:xfrm>
            <a:prstGeom prst="rightArrow">
              <a:avLst/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>
              <a:lvl1pPr marL="0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13">
              <a:extLst>
                <a:ext uri="{FF2B5EF4-FFF2-40B4-BE49-F238E27FC236}">
                  <a16:creationId xmlns:a16="http://schemas.microsoft.com/office/drawing/2014/main" id="{FD29ABE0-D92E-14DF-FF21-B0703330F19A}"/>
                </a:ext>
              </a:extLst>
            </p:cNvPr>
            <p:cNvSpPr>
              <a:spLocks/>
            </p:cNvSpPr>
            <p:nvPr/>
          </p:nvSpPr>
          <p:spPr>
            <a:xfrm>
              <a:off x="6737350" y="2894153"/>
              <a:ext cx="1585595" cy="321310"/>
            </a:xfrm>
            <a:prstGeom prst="rightArrow">
              <a:avLst/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>
              <a:lvl1pPr marL="0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1" latinLnBrk="1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텍스트 상자 18">
              <a:extLst>
                <a:ext uri="{FF2B5EF4-FFF2-40B4-BE49-F238E27FC236}">
                  <a16:creationId xmlns:a16="http://schemas.microsoft.com/office/drawing/2014/main" id="{0B685BF7-2BD5-9EEE-AEED-B36984EF2382}"/>
                </a:ext>
              </a:extLst>
            </p:cNvPr>
            <p:cNvSpPr txBox="1">
              <a:spLocks/>
            </p:cNvSpPr>
            <p:nvPr/>
          </p:nvSpPr>
          <p:spPr>
            <a:xfrm>
              <a:off x="6868160" y="2730958"/>
              <a:ext cx="111950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200">
                  <a:latin typeface="G마켓 산스 Medium" charset="0"/>
                  <a:ea typeface="G마켓 산스 Medium" charset="0"/>
                </a:rPr>
                <a:t>Weights3</a:t>
              </a:r>
              <a:endParaRPr lang="ko-KR" altLang="en-US" sz="1200">
                <a:latin typeface="G마켓 산스 Medium" charset="0"/>
                <a:ea typeface="G마켓 산스 Medium" charset="0"/>
              </a:endParaRPr>
            </a:p>
          </p:txBody>
        </p:sp>
        <p:sp>
          <p:nvSpPr>
            <p:cNvPr id="53" name="텍스트 상자 19">
              <a:extLst>
                <a:ext uri="{FF2B5EF4-FFF2-40B4-BE49-F238E27FC236}">
                  <a16:creationId xmlns:a16="http://schemas.microsoft.com/office/drawing/2014/main" id="{7FCB1DC4-D2CD-6BA1-7BC6-D23CF8CB8A23}"/>
                </a:ext>
              </a:extLst>
            </p:cNvPr>
            <p:cNvSpPr txBox="1">
              <a:spLocks/>
            </p:cNvSpPr>
            <p:nvPr/>
          </p:nvSpPr>
          <p:spPr>
            <a:xfrm>
              <a:off x="6868160" y="2103729"/>
              <a:ext cx="111950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200">
                  <a:latin typeface="G마켓 산스 Medium" charset="0"/>
                  <a:ea typeface="G마켓 산스 Medium" charset="0"/>
                </a:rPr>
                <a:t>Weights2</a:t>
              </a:r>
              <a:endParaRPr lang="ko-KR" altLang="en-US" sz="1200">
                <a:latin typeface="G마켓 산스 Medium" charset="0"/>
                <a:ea typeface="G마켓 산스 Medium" charset="0"/>
              </a:endParaRPr>
            </a:p>
          </p:txBody>
        </p:sp>
        <p:grpSp>
          <p:nvGrpSpPr>
            <p:cNvPr id="54" name="Group 5">
              <a:extLst>
                <a:ext uri="{FF2B5EF4-FFF2-40B4-BE49-F238E27FC236}">
                  <a16:creationId xmlns:a16="http://schemas.microsoft.com/office/drawing/2014/main" id="{34DC73C8-0C6E-BBA2-9086-6910CB42F903}"/>
                </a:ext>
              </a:extLst>
            </p:cNvPr>
            <p:cNvGrpSpPr/>
            <p:nvPr/>
          </p:nvGrpSpPr>
          <p:grpSpPr>
            <a:xfrm>
              <a:off x="10991850" y="1515745"/>
              <a:ext cx="515620" cy="581660"/>
              <a:chOff x="10991850" y="1515745"/>
              <a:chExt cx="515620" cy="581660"/>
            </a:xfrm>
          </p:grpSpPr>
          <p:sp>
            <p:nvSpPr>
              <p:cNvPr id="60" name="Rect 0">
                <a:extLst>
                  <a:ext uri="{FF2B5EF4-FFF2-40B4-BE49-F238E27FC236}">
                    <a16:creationId xmlns:a16="http://schemas.microsoft.com/office/drawing/2014/main" id="{45A802CF-8970-64CD-DD02-68878B8269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55350" y="1582420"/>
                <a:ext cx="387350" cy="385445"/>
              </a:xfrm>
              <a:custGeom>
                <a:avLst/>
                <a:gdLst>
                  <a:gd name="TX0" fmla="*/ 123825 w 400051"/>
                  <a:gd name="TY0" fmla="*/ 371475 h 385027"/>
                  <a:gd name="TX1" fmla="*/ 123832 w 400051"/>
                  <a:gd name="TY1" fmla="*/ 385027 h 385027"/>
                  <a:gd name="TX2" fmla="*/ 0 w 400051"/>
                  <a:gd name="TY2" fmla="*/ 200025 h 385027"/>
                  <a:gd name="TX3" fmla="*/ 200025 w 400051"/>
                  <a:gd name="TY3" fmla="*/ 0 h 385027"/>
                  <a:gd name="TX4" fmla="*/ 400050 w 400051"/>
                  <a:gd name="TY4" fmla="*/ 200025 h 385027"/>
                  <a:gd name="TX5" fmla="*/ 276228 w 400051"/>
                  <a:gd name="TY5" fmla="*/ 385023 h 385027"/>
                  <a:gd name="TX6" fmla="*/ 276225 w 400051"/>
                  <a:gd name="TY6" fmla="*/ 371475 h 385027"/>
                  <a:gd name="TX7" fmla="*/ 123825 w 400051"/>
                  <a:gd name="TY7" fmla="*/ 371475 h 385027"/>
                  <a:gd name="TX9" fmla="*/ 263455 w 400051"/>
                  <a:gd name="TY9" fmla="*/ 191808 h 385027"/>
                  <a:gd name="TX10" fmla="*/ 251680 w 400051"/>
                  <a:gd name="TY10" fmla="*/ 185267 h 385027"/>
                  <a:gd name="TX11" fmla="*/ 251680 w 400051"/>
                  <a:gd name="TY11" fmla="*/ 185267 h 385027"/>
                  <a:gd name="TX12" fmla="*/ 200025 w 400051"/>
                  <a:gd name="TY12" fmla="*/ 200025 h 385027"/>
                  <a:gd name="TX13" fmla="*/ 148370 w 400051"/>
                  <a:gd name="TY13" fmla="*/ 185267 h 385027"/>
                  <a:gd name="TX14" fmla="*/ 143886 w 400051"/>
                  <a:gd name="TY14" fmla="*/ 185085 h 385027"/>
                  <a:gd name="TX15" fmla="*/ 136414 w 400051"/>
                  <a:gd name="TY15" fmla="*/ 196293 h 385027"/>
                  <a:gd name="TX16" fmla="*/ 136414 w 400051"/>
                  <a:gd name="TY16" fmla="*/ 196293 h 385027"/>
                  <a:gd name="TX17" fmla="*/ 158105 w 400051"/>
                  <a:gd name="TY17" fmla="*/ 304798 h 385027"/>
                  <a:gd name="TX18" fmla="*/ 152400 w 400051"/>
                  <a:gd name="TY18" fmla="*/ 304800 h 385027"/>
                  <a:gd name="TX19" fmla="*/ 133350 w 400051"/>
                  <a:gd name="TY19" fmla="*/ 323850 h 385027"/>
                  <a:gd name="TX20" fmla="*/ 133350 w 400051"/>
                  <a:gd name="TY20" fmla="*/ 323850 h 385027"/>
                  <a:gd name="TX21" fmla="*/ 133350 w 400051"/>
                  <a:gd name="TY21" fmla="*/ 352425 h 385027"/>
                  <a:gd name="TX22" fmla="*/ 266700 w 400051"/>
                  <a:gd name="TY22" fmla="*/ 352425 h 385027"/>
                  <a:gd name="TX23" fmla="*/ 266700 w 400051"/>
                  <a:gd name="TY23" fmla="*/ 323850 h 385027"/>
                  <a:gd name="TX24" fmla="*/ 247650 w 400051"/>
                  <a:gd name="TY24" fmla="*/ 304800 h 385027"/>
                  <a:gd name="TX25" fmla="*/ 247650 w 400051"/>
                  <a:gd name="TY25" fmla="*/ 304800 h 385027"/>
                  <a:gd name="TX26" fmla="*/ 241925 w 400051"/>
                  <a:gd name="TY26" fmla="*/ 304798 h 385027"/>
                  <a:gd name="TX27" fmla="*/ 263636 w 400051"/>
                  <a:gd name="TY27" fmla="*/ 196293 h 385027"/>
                  <a:gd name="TX28" fmla="*/ 263455 w 400051"/>
                  <a:gd name="TY28" fmla="*/ 191808 h 385027"/>
                  <a:gd name="TX30" fmla="*/ 241887 w 400051"/>
                  <a:gd name="TY30" fmla="*/ 207874 h 385027"/>
                  <a:gd name="TX31" fmla="*/ 222494 w 400051"/>
                  <a:gd name="TY31" fmla="*/ 304800 h 385027"/>
                  <a:gd name="TX32" fmla="*/ 177546 w 400051"/>
                  <a:gd name="TY32" fmla="*/ 304800 h 385027"/>
                  <a:gd name="TX33" fmla="*/ 158153 w 400051"/>
                  <a:gd name="TY33" fmla="*/ 207874 h 385027"/>
                  <a:gd name="TX34" fmla="*/ 200025 w 400051"/>
                  <a:gd name="TY34" fmla="*/ 219837 h 385027"/>
                  <a:gd name="TX35" fmla="*/ 241887 w 400051"/>
                  <a:gd name="TY35" fmla="*/ 207874 h 38502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</a:cxnLst>
                <a:rect l="l" t="t" r="r" b="b"/>
                <a:pathLst>
                  <a:path w="400051" h="385027">
                    <a:moveTo>
                      <a:pt x="123825" y="371475"/>
                    </a:moveTo>
                    <a:lnTo>
                      <a:pt x="123832" y="385027"/>
                    </a:lnTo>
                    <a:cubicBezTo>
                      <a:pt x="51155" y="355062"/>
                      <a:pt x="0" y="283517"/>
                      <a:pt x="0" y="200025"/>
                    </a:cubicBezTo>
                    <a:cubicBezTo>
                      <a:pt x="0" y="89554"/>
                      <a:pt x="89554" y="0"/>
                      <a:pt x="200025" y="0"/>
                    </a:cubicBezTo>
                    <a:cubicBezTo>
                      <a:pt x="310496" y="0"/>
                      <a:pt x="400050" y="89554"/>
                      <a:pt x="400050" y="200025"/>
                    </a:cubicBezTo>
                    <a:cubicBezTo>
                      <a:pt x="400050" y="283514"/>
                      <a:pt x="348900" y="355056"/>
                      <a:pt x="276228" y="385023"/>
                    </a:cubicBezTo>
                    <a:lnTo>
                      <a:pt x="276225" y="371475"/>
                    </a:lnTo>
                    <a:lnTo>
                      <a:pt x="123825" y="371475"/>
                    </a:lnTo>
                    <a:close/>
                    <a:moveTo>
                      <a:pt x="263455" y="191808"/>
                    </a:moveTo>
                    <a:cubicBezTo>
                      <a:pt x="262010" y="186750"/>
                      <a:pt x="256738" y="183821"/>
                      <a:pt x="251680" y="185267"/>
                    </a:cubicBezTo>
                    <a:lnTo>
                      <a:pt x="251680" y="185267"/>
                    </a:lnTo>
                    <a:lnTo>
                      <a:pt x="200025" y="200025"/>
                    </a:lnTo>
                    <a:lnTo>
                      <a:pt x="148370" y="185267"/>
                    </a:lnTo>
                    <a:cubicBezTo>
                      <a:pt x="146911" y="184850"/>
                      <a:pt x="145374" y="184787"/>
                      <a:pt x="143886" y="185085"/>
                    </a:cubicBezTo>
                    <a:cubicBezTo>
                      <a:pt x="138727" y="186117"/>
                      <a:pt x="135382" y="191135"/>
                      <a:pt x="136414" y="196293"/>
                    </a:cubicBezTo>
                    <a:lnTo>
                      <a:pt x="136414" y="196293"/>
                    </a:lnTo>
                    <a:lnTo>
                      <a:pt x="158105" y="304798"/>
                    </a:lnTo>
                    <a:lnTo>
                      <a:pt x="152400" y="304800"/>
                    </a:lnTo>
                    <a:cubicBezTo>
                      <a:pt x="141879" y="304800"/>
                      <a:pt x="133350" y="313329"/>
                      <a:pt x="133350" y="323850"/>
                    </a:cubicBezTo>
                    <a:lnTo>
                      <a:pt x="133350" y="323850"/>
                    </a:lnTo>
                    <a:lnTo>
                      <a:pt x="133350" y="352425"/>
                    </a:lnTo>
                    <a:lnTo>
                      <a:pt x="266700" y="352425"/>
                    </a:lnTo>
                    <a:lnTo>
                      <a:pt x="266700" y="323850"/>
                    </a:lnTo>
                    <a:cubicBezTo>
                      <a:pt x="266700" y="313329"/>
                      <a:pt x="258171" y="304800"/>
                      <a:pt x="247650" y="304800"/>
                    </a:cubicBezTo>
                    <a:lnTo>
                      <a:pt x="247650" y="304800"/>
                    </a:lnTo>
                    <a:lnTo>
                      <a:pt x="241925" y="304798"/>
                    </a:lnTo>
                    <a:lnTo>
                      <a:pt x="263636" y="196293"/>
                    </a:lnTo>
                    <a:cubicBezTo>
                      <a:pt x="263934" y="194805"/>
                      <a:pt x="263872" y="193267"/>
                      <a:pt x="263455" y="191808"/>
                    </a:cubicBezTo>
                    <a:close/>
                    <a:moveTo>
                      <a:pt x="241887" y="207874"/>
                    </a:moveTo>
                    <a:lnTo>
                      <a:pt x="222494" y="304800"/>
                    </a:lnTo>
                    <a:lnTo>
                      <a:pt x="177546" y="304800"/>
                    </a:lnTo>
                    <a:lnTo>
                      <a:pt x="158153" y="207874"/>
                    </a:lnTo>
                    <a:lnTo>
                      <a:pt x="200025" y="219837"/>
                    </a:lnTo>
                    <a:lnTo>
                      <a:pt x="241887" y="207874"/>
                    </a:lnTo>
                    <a:close/>
                  </a:path>
                </a:pathLst>
              </a:custGeom>
              <a:solidFill>
                <a:srgbClr val="55C7DB"/>
              </a:solidFill>
              <a:ln w="0">
                <a:noFill/>
                <a:prstDash/>
              </a:ln>
            </p:spPr>
          </p: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B08D2F47-0341-1B9A-3516-24845AF2EA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1215" y="1515110"/>
                <a:ext cx="515620" cy="581660"/>
              </a:xfrm>
              <a:custGeom>
                <a:avLst/>
                <a:gdLst>
                  <a:gd name="TX0" fmla="*/ 342900 w 533401"/>
                  <a:gd name="TY0" fmla="*/ 419100 h 581026"/>
                  <a:gd name="TX1" fmla="*/ 361950 w 533401"/>
                  <a:gd name="TY1" fmla="*/ 438150 h 581026"/>
                  <a:gd name="TX2" fmla="*/ 361950 w 533401"/>
                  <a:gd name="TY2" fmla="*/ 514350 h 581026"/>
                  <a:gd name="TX3" fmla="*/ 342900 w 533401"/>
                  <a:gd name="TY3" fmla="*/ 533400 h 581026"/>
                  <a:gd name="TX4" fmla="*/ 333375 w 533401"/>
                  <a:gd name="TY4" fmla="*/ 533400 h 581026"/>
                  <a:gd name="TX5" fmla="*/ 333375 w 533401"/>
                  <a:gd name="TY5" fmla="*/ 542925 h 581026"/>
                  <a:gd name="TX6" fmla="*/ 295275 w 533401"/>
                  <a:gd name="TY6" fmla="*/ 581025 h 581026"/>
                  <a:gd name="TX7" fmla="*/ 238125 w 533401"/>
                  <a:gd name="TY7" fmla="*/ 581025 h 581026"/>
                  <a:gd name="TX8" fmla="*/ 200025 w 533401"/>
                  <a:gd name="TY8" fmla="*/ 542925 h 581026"/>
                  <a:gd name="TX9" fmla="*/ 200025 w 533401"/>
                  <a:gd name="TY9" fmla="*/ 533400 h 581026"/>
                  <a:gd name="TX10" fmla="*/ 190500 w 533401"/>
                  <a:gd name="TY10" fmla="*/ 533400 h 581026"/>
                  <a:gd name="TX11" fmla="*/ 171450 w 533401"/>
                  <a:gd name="TY11" fmla="*/ 514350 h 581026"/>
                  <a:gd name="TX12" fmla="*/ 171450 w 533401"/>
                  <a:gd name="TY12" fmla="*/ 438150 h 581026"/>
                  <a:gd name="TX13" fmla="*/ 190500 w 533401"/>
                  <a:gd name="TY13" fmla="*/ 419100 h 581026"/>
                  <a:gd name="TX14" fmla="*/ 342900 w 533401"/>
                  <a:gd name="TY14" fmla="*/ 419100 h 581026"/>
                  <a:gd name="TX16" fmla="*/ 314325 w 533401"/>
                  <a:gd name="TY16" fmla="*/ 533400 h 581026"/>
                  <a:gd name="TX17" fmla="*/ 219075 w 533401"/>
                  <a:gd name="TY17" fmla="*/ 533400 h 581026"/>
                  <a:gd name="TX18" fmla="*/ 219075 w 533401"/>
                  <a:gd name="TY18" fmla="*/ 542925 h 581026"/>
                  <a:gd name="TX19" fmla="*/ 236703 w 533401"/>
                  <a:gd name="TY19" fmla="*/ 561923 h 581026"/>
                  <a:gd name="TX20" fmla="*/ 238125 w 533401"/>
                  <a:gd name="TY20" fmla="*/ 561975 h 581026"/>
                  <a:gd name="TX21" fmla="*/ 295275 w 533401"/>
                  <a:gd name="TY21" fmla="*/ 561975 h 581026"/>
                  <a:gd name="TX22" fmla="*/ 314273 w 533401"/>
                  <a:gd name="TY22" fmla="*/ 544347 h 581026"/>
                  <a:gd name="TX23" fmla="*/ 314325 w 533401"/>
                  <a:gd name="TY23" fmla="*/ 542925 h 581026"/>
                  <a:gd name="TX24" fmla="*/ 314325 w 533401"/>
                  <a:gd name="TY24" fmla="*/ 533400 h 581026"/>
                  <a:gd name="TX26" fmla="*/ 342900 w 533401"/>
                  <a:gd name="TY26" fmla="*/ 485775 h 581026"/>
                  <a:gd name="TX27" fmla="*/ 190500 w 533401"/>
                  <a:gd name="TY27" fmla="*/ 485775 h 581026"/>
                  <a:gd name="TX28" fmla="*/ 190500 w 533401"/>
                  <a:gd name="TY28" fmla="*/ 514350 h 581026"/>
                  <a:gd name="TX29" fmla="*/ 342900 w 533401"/>
                  <a:gd name="TY29" fmla="*/ 514350 h 581026"/>
                  <a:gd name="TX30" fmla="*/ 342900 w 533401"/>
                  <a:gd name="TY30" fmla="*/ 485775 h 581026"/>
                  <a:gd name="TX32" fmla="*/ 342900 w 533401"/>
                  <a:gd name="TY32" fmla="*/ 438150 h 581026"/>
                  <a:gd name="TX33" fmla="*/ 190500 w 533401"/>
                  <a:gd name="TY33" fmla="*/ 438150 h 581026"/>
                  <a:gd name="TX34" fmla="*/ 190500 w 533401"/>
                  <a:gd name="TY34" fmla="*/ 466725 h 581026"/>
                  <a:gd name="TX35" fmla="*/ 342900 w 533401"/>
                  <a:gd name="TY35" fmla="*/ 466725 h 581026"/>
                  <a:gd name="TX36" fmla="*/ 342900 w 533401"/>
                  <a:gd name="TY36" fmla="*/ 438150 h 581026"/>
                  <a:gd name="TX38" fmla="*/ 66955 w 533401"/>
                  <a:gd name="TY38" fmla="*/ 399770 h 581026"/>
                  <a:gd name="TX39" fmla="*/ 67748 w 533401"/>
                  <a:gd name="TY39" fmla="*/ 412343 h 581026"/>
                  <a:gd name="TX40" fmla="*/ 66955 w 533401"/>
                  <a:gd name="TY40" fmla="*/ 413240 h 581026"/>
                  <a:gd name="TX41" fmla="*/ 60220 w 533401"/>
                  <a:gd name="TY41" fmla="*/ 419975 h 581026"/>
                  <a:gd name="TX42" fmla="*/ 46750 w 533401"/>
                  <a:gd name="TY42" fmla="*/ 419975 h 581026"/>
                  <a:gd name="TX43" fmla="*/ 45957 w 533401"/>
                  <a:gd name="TY43" fmla="*/ 407402 h 581026"/>
                  <a:gd name="TX44" fmla="*/ 46750 w 533401"/>
                  <a:gd name="TY44" fmla="*/ 406505 h 581026"/>
                  <a:gd name="TX45" fmla="*/ 53485 w 533401"/>
                  <a:gd name="TY45" fmla="*/ 399770 h 581026"/>
                  <a:gd name="TX46" fmla="*/ 66955 w 533401"/>
                  <a:gd name="TY46" fmla="*/ 399770 h 581026"/>
                  <a:gd name="TX48" fmla="*/ 479018 w 533401"/>
                  <a:gd name="TY48" fmla="*/ 398977 h 581026"/>
                  <a:gd name="TX49" fmla="*/ 479915 w 533401"/>
                  <a:gd name="TY49" fmla="*/ 399770 h 581026"/>
                  <a:gd name="TX50" fmla="*/ 486650 w 533401"/>
                  <a:gd name="TY50" fmla="*/ 406505 h 581026"/>
                  <a:gd name="TX51" fmla="*/ 486650 w 533401"/>
                  <a:gd name="TY51" fmla="*/ 419975 h 581026"/>
                  <a:gd name="TX52" fmla="*/ 474077 w 533401"/>
                  <a:gd name="TY52" fmla="*/ 420768 h 581026"/>
                  <a:gd name="TX53" fmla="*/ 473180 w 533401"/>
                  <a:gd name="TY53" fmla="*/ 419975 h 581026"/>
                  <a:gd name="TX54" fmla="*/ 466445 w 533401"/>
                  <a:gd name="TY54" fmla="*/ 413240 h 581026"/>
                  <a:gd name="TX55" fmla="*/ 466445 w 533401"/>
                  <a:gd name="TY55" fmla="*/ 399770 h 581026"/>
                  <a:gd name="TX56" fmla="*/ 479018 w 533401"/>
                  <a:gd name="TY56" fmla="*/ 398977 h 581026"/>
                  <a:gd name="TX58" fmla="*/ 523875 w 533401"/>
                  <a:gd name="TY58" fmla="*/ 247650 h 581026"/>
                  <a:gd name="TX59" fmla="*/ 533400 w 533401"/>
                  <a:gd name="TY59" fmla="*/ 257175 h 581026"/>
                  <a:gd name="TX60" fmla="*/ 523875 w 533401"/>
                  <a:gd name="TY60" fmla="*/ 266700 h 581026"/>
                  <a:gd name="TX61" fmla="*/ 504825 w 533401"/>
                  <a:gd name="TY61" fmla="*/ 266700 h 581026"/>
                  <a:gd name="TX62" fmla="*/ 495300 w 533401"/>
                  <a:gd name="TY62" fmla="*/ 257175 h 581026"/>
                  <a:gd name="TX63" fmla="*/ 504825 w 533401"/>
                  <a:gd name="TY63" fmla="*/ 247650 h 581026"/>
                  <a:gd name="TX64" fmla="*/ 523875 w 533401"/>
                  <a:gd name="TY64" fmla="*/ 247650 h 581026"/>
                  <a:gd name="TX66" fmla="*/ 28575 w 533401"/>
                  <a:gd name="TY66" fmla="*/ 247650 h 581026"/>
                  <a:gd name="TX67" fmla="*/ 38100 w 533401"/>
                  <a:gd name="TY67" fmla="*/ 257175 h 581026"/>
                  <a:gd name="TX68" fmla="*/ 28575 w 533401"/>
                  <a:gd name="TY68" fmla="*/ 266700 h 581026"/>
                  <a:gd name="TX69" fmla="*/ 9525 w 533401"/>
                  <a:gd name="TY69" fmla="*/ 266700 h 581026"/>
                  <a:gd name="TX70" fmla="*/ 0 w 533401"/>
                  <a:gd name="TY70" fmla="*/ 257175 h 581026"/>
                  <a:gd name="TX71" fmla="*/ 9525 w 533401"/>
                  <a:gd name="TY71" fmla="*/ 247650 h 581026"/>
                  <a:gd name="TX72" fmla="*/ 28575 w 533401"/>
                  <a:gd name="TY72" fmla="*/ 247650 h 581026"/>
                  <a:gd name="TX74" fmla="*/ 98320 w 533401"/>
                  <a:gd name="TY74" fmla="*/ 75325 h 581026"/>
                  <a:gd name="TX75" fmla="*/ 105055 w 533401"/>
                  <a:gd name="TY75" fmla="*/ 82060 h 581026"/>
                  <a:gd name="TX76" fmla="*/ 105055 w 533401"/>
                  <a:gd name="TY76" fmla="*/ 95530 h 581026"/>
                  <a:gd name="TX77" fmla="*/ 91585 w 533401"/>
                  <a:gd name="TY77" fmla="*/ 95530 h 581026"/>
                  <a:gd name="TX78" fmla="*/ 84850 w 533401"/>
                  <a:gd name="TY78" fmla="*/ 88795 h 581026"/>
                  <a:gd name="TX79" fmla="*/ 84850 w 533401"/>
                  <a:gd name="TY79" fmla="*/ 75325 h 581026"/>
                  <a:gd name="TX80" fmla="*/ 98320 w 533401"/>
                  <a:gd name="TY80" fmla="*/ 75325 h 581026"/>
                  <a:gd name="TX82" fmla="*/ 448550 w 533401"/>
                  <a:gd name="TY82" fmla="*/ 75325 h 581026"/>
                  <a:gd name="TX83" fmla="*/ 448550 w 533401"/>
                  <a:gd name="TY83" fmla="*/ 88795 h 581026"/>
                  <a:gd name="TX84" fmla="*/ 441815 w 533401"/>
                  <a:gd name="TY84" fmla="*/ 95530 h 581026"/>
                  <a:gd name="TX85" fmla="*/ 428345 w 533401"/>
                  <a:gd name="TY85" fmla="*/ 95530 h 581026"/>
                  <a:gd name="TX86" fmla="*/ 428345 w 533401"/>
                  <a:gd name="TY86" fmla="*/ 82060 h 581026"/>
                  <a:gd name="TX87" fmla="*/ 435080 w 533401"/>
                  <a:gd name="TY87" fmla="*/ 75325 h 581026"/>
                  <a:gd name="TX88" fmla="*/ 448550 w 533401"/>
                  <a:gd name="TY88" fmla="*/ 75325 h 581026"/>
                  <a:gd name="TX90" fmla="*/ 266700 w 533401"/>
                  <a:gd name="TY90" fmla="*/ 0 h 581026"/>
                  <a:gd name="TX91" fmla="*/ 276225 w 533401"/>
                  <a:gd name="TY91" fmla="*/ 9525 h 581026"/>
                  <a:gd name="TX92" fmla="*/ 276225 w 533401"/>
                  <a:gd name="TY92" fmla="*/ 28575 h 581026"/>
                  <a:gd name="TX93" fmla="*/ 266700 w 533401"/>
                  <a:gd name="TY93" fmla="*/ 38100 h 581026"/>
                  <a:gd name="TX94" fmla="*/ 257175 w 533401"/>
                  <a:gd name="TY94" fmla="*/ 28575 h 581026"/>
                  <a:gd name="TX95" fmla="*/ 257175 w 533401"/>
                  <a:gd name="TY95" fmla="*/ 9525 h 581026"/>
                  <a:gd name="TX96" fmla="*/ 266700 w 533401"/>
                  <a:gd name="TY96" fmla="*/ 0 h 5810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</a:cxnLst>
                <a:rect l="l" t="t" r="r" b="b"/>
                <a:pathLst>
                  <a:path w="533401" h="581026">
                    <a:moveTo>
                      <a:pt x="342900" y="419100"/>
                    </a:moveTo>
                    <a:cubicBezTo>
                      <a:pt x="353421" y="419100"/>
                      <a:pt x="361950" y="427629"/>
                      <a:pt x="361950" y="438150"/>
                    </a:cubicBezTo>
                    <a:lnTo>
                      <a:pt x="361950" y="514350"/>
                    </a:lnTo>
                    <a:cubicBezTo>
                      <a:pt x="361950" y="524871"/>
                      <a:pt x="353421" y="533400"/>
                      <a:pt x="342900" y="533400"/>
                    </a:cubicBezTo>
                    <a:lnTo>
                      <a:pt x="333375" y="533400"/>
                    </a:lnTo>
                    <a:lnTo>
                      <a:pt x="333375" y="542925"/>
                    </a:lnTo>
                    <a:cubicBezTo>
                      <a:pt x="333375" y="563967"/>
                      <a:pt x="316317" y="581025"/>
                      <a:pt x="295275" y="581025"/>
                    </a:cubicBezTo>
                    <a:lnTo>
                      <a:pt x="238125" y="581025"/>
                    </a:lnTo>
                    <a:cubicBezTo>
                      <a:pt x="217083" y="581025"/>
                      <a:pt x="200025" y="563967"/>
                      <a:pt x="200025" y="542925"/>
                    </a:cubicBezTo>
                    <a:lnTo>
                      <a:pt x="200025" y="533400"/>
                    </a:lnTo>
                    <a:lnTo>
                      <a:pt x="190500" y="533400"/>
                    </a:lnTo>
                    <a:cubicBezTo>
                      <a:pt x="179979" y="533400"/>
                      <a:pt x="171450" y="524871"/>
                      <a:pt x="171450" y="514350"/>
                    </a:cubicBezTo>
                    <a:lnTo>
                      <a:pt x="171450" y="438150"/>
                    </a:lnTo>
                    <a:cubicBezTo>
                      <a:pt x="171450" y="427629"/>
                      <a:pt x="179979" y="419100"/>
                      <a:pt x="190500" y="419100"/>
                    </a:cubicBezTo>
                    <a:lnTo>
                      <a:pt x="342900" y="419100"/>
                    </a:lnTo>
                    <a:close/>
                    <a:moveTo>
                      <a:pt x="314325" y="533400"/>
                    </a:moveTo>
                    <a:lnTo>
                      <a:pt x="219075" y="533400"/>
                    </a:lnTo>
                    <a:lnTo>
                      <a:pt x="219075" y="542925"/>
                    </a:lnTo>
                    <a:cubicBezTo>
                      <a:pt x="219075" y="552968"/>
                      <a:pt x="226846" y="561196"/>
                      <a:pt x="236703" y="561923"/>
                    </a:cubicBezTo>
                    <a:lnTo>
                      <a:pt x="238125" y="561975"/>
                    </a:lnTo>
                    <a:lnTo>
                      <a:pt x="295275" y="561975"/>
                    </a:lnTo>
                    <a:cubicBezTo>
                      <a:pt x="305318" y="561975"/>
                      <a:pt x="313546" y="554204"/>
                      <a:pt x="314273" y="544347"/>
                    </a:cubicBezTo>
                    <a:lnTo>
                      <a:pt x="314325" y="542925"/>
                    </a:lnTo>
                    <a:lnTo>
                      <a:pt x="314325" y="533400"/>
                    </a:lnTo>
                    <a:close/>
                    <a:moveTo>
                      <a:pt x="342900" y="485775"/>
                    </a:moveTo>
                    <a:lnTo>
                      <a:pt x="190500" y="485775"/>
                    </a:lnTo>
                    <a:lnTo>
                      <a:pt x="190500" y="514350"/>
                    </a:lnTo>
                    <a:lnTo>
                      <a:pt x="342900" y="514350"/>
                    </a:lnTo>
                    <a:lnTo>
                      <a:pt x="342900" y="485775"/>
                    </a:lnTo>
                    <a:close/>
                    <a:moveTo>
                      <a:pt x="342900" y="438150"/>
                    </a:moveTo>
                    <a:lnTo>
                      <a:pt x="190500" y="438150"/>
                    </a:lnTo>
                    <a:lnTo>
                      <a:pt x="190500" y="466725"/>
                    </a:lnTo>
                    <a:lnTo>
                      <a:pt x="342900" y="466725"/>
                    </a:lnTo>
                    <a:lnTo>
                      <a:pt x="342900" y="438150"/>
                    </a:lnTo>
                    <a:close/>
                    <a:moveTo>
                      <a:pt x="66955" y="399770"/>
                    </a:moveTo>
                    <a:cubicBezTo>
                      <a:pt x="70389" y="403203"/>
                      <a:pt x="70653" y="408606"/>
                      <a:pt x="67748" y="412343"/>
                    </a:cubicBezTo>
                    <a:lnTo>
                      <a:pt x="66955" y="413240"/>
                    </a:lnTo>
                    <a:lnTo>
                      <a:pt x="60220" y="419975"/>
                    </a:lnTo>
                    <a:cubicBezTo>
                      <a:pt x="56500" y="423695"/>
                      <a:pt x="50470" y="423695"/>
                      <a:pt x="46750" y="419975"/>
                    </a:cubicBezTo>
                    <a:cubicBezTo>
                      <a:pt x="43316" y="416542"/>
                      <a:pt x="43052" y="411139"/>
                      <a:pt x="45957" y="407402"/>
                    </a:cubicBezTo>
                    <a:lnTo>
                      <a:pt x="46750" y="406505"/>
                    </a:lnTo>
                    <a:lnTo>
                      <a:pt x="53485" y="399770"/>
                    </a:lnTo>
                    <a:cubicBezTo>
                      <a:pt x="57205" y="396050"/>
                      <a:pt x="63236" y="396050"/>
                      <a:pt x="66955" y="399770"/>
                    </a:cubicBezTo>
                    <a:close/>
                    <a:moveTo>
                      <a:pt x="479018" y="398977"/>
                    </a:moveTo>
                    <a:lnTo>
                      <a:pt x="479915" y="399770"/>
                    </a:lnTo>
                    <a:lnTo>
                      <a:pt x="486650" y="406505"/>
                    </a:lnTo>
                    <a:cubicBezTo>
                      <a:pt x="490370" y="410225"/>
                      <a:pt x="490370" y="416255"/>
                      <a:pt x="486650" y="419975"/>
                    </a:cubicBezTo>
                    <a:cubicBezTo>
                      <a:pt x="483217" y="423409"/>
                      <a:pt x="477814" y="423673"/>
                      <a:pt x="474077" y="420768"/>
                    </a:cubicBezTo>
                    <a:lnTo>
                      <a:pt x="473180" y="419975"/>
                    </a:lnTo>
                    <a:lnTo>
                      <a:pt x="466445" y="413240"/>
                    </a:lnTo>
                    <a:cubicBezTo>
                      <a:pt x="462725" y="409520"/>
                      <a:pt x="462725" y="403489"/>
                      <a:pt x="466445" y="399770"/>
                    </a:cubicBezTo>
                    <a:cubicBezTo>
                      <a:pt x="469878" y="396336"/>
                      <a:pt x="475281" y="396072"/>
                      <a:pt x="479018" y="398977"/>
                    </a:cubicBezTo>
                    <a:close/>
                    <a:moveTo>
                      <a:pt x="523875" y="247650"/>
                    </a:moveTo>
                    <a:cubicBezTo>
                      <a:pt x="529136" y="247650"/>
                      <a:pt x="533400" y="251915"/>
                      <a:pt x="533400" y="257175"/>
                    </a:cubicBezTo>
                    <a:cubicBezTo>
                      <a:pt x="533400" y="262436"/>
                      <a:pt x="529136" y="266700"/>
                      <a:pt x="523875" y="266700"/>
                    </a:cubicBezTo>
                    <a:lnTo>
                      <a:pt x="504825" y="266700"/>
                    </a:lnTo>
                    <a:cubicBezTo>
                      <a:pt x="499565" y="266700"/>
                      <a:pt x="495300" y="262436"/>
                      <a:pt x="495300" y="257175"/>
                    </a:cubicBezTo>
                    <a:cubicBezTo>
                      <a:pt x="495300" y="251915"/>
                      <a:pt x="499565" y="247650"/>
                      <a:pt x="504825" y="247650"/>
                    </a:cubicBezTo>
                    <a:lnTo>
                      <a:pt x="523875" y="247650"/>
                    </a:lnTo>
                    <a:close/>
                    <a:moveTo>
                      <a:pt x="28575" y="247650"/>
                    </a:moveTo>
                    <a:cubicBezTo>
                      <a:pt x="33836" y="247650"/>
                      <a:pt x="38100" y="251915"/>
                      <a:pt x="38100" y="257175"/>
                    </a:cubicBezTo>
                    <a:cubicBezTo>
                      <a:pt x="38100" y="262436"/>
                      <a:pt x="33836" y="266700"/>
                      <a:pt x="28575" y="266700"/>
                    </a:cubicBezTo>
                    <a:lnTo>
                      <a:pt x="9525" y="266700"/>
                    </a:lnTo>
                    <a:cubicBezTo>
                      <a:pt x="4264" y="266700"/>
                      <a:pt x="0" y="262436"/>
                      <a:pt x="0" y="257175"/>
                    </a:cubicBezTo>
                    <a:cubicBezTo>
                      <a:pt x="0" y="251915"/>
                      <a:pt x="4264" y="247650"/>
                      <a:pt x="9525" y="247650"/>
                    </a:cubicBezTo>
                    <a:lnTo>
                      <a:pt x="28575" y="247650"/>
                    </a:lnTo>
                    <a:close/>
                    <a:moveTo>
                      <a:pt x="98320" y="75325"/>
                    </a:moveTo>
                    <a:lnTo>
                      <a:pt x="105055" y="82060"/>
                    </a:lnTo>
                    <a:cubicBezTo>
                      <a:pt x="108775" y="85780"/>
                      <a:pt x="108775" y="91811"/>
                      <a:pt x="105055" y="95530"/>
                    </a:cubicBezTo>
                    <a:cubicBezTo>
                      <a:pt x="101336" y="99250"/>
                      <a:pt x="95305" y="99250"/>
                      <a:pt x="91585" y="95530"/>
                    </a:cubicBezTo>
                    <a:lnTo>
                      <a:pt x="84850" y="88795"/>
                    </a:lnTo>
                    <a:cubicBezTo>
                      <a:pt x="81130" y="85075"/>
                      <a:pt x="81130" y="79045"/>
                      <a:pt x="84850" y="75325"/>
                    </a:cubicBezTo>
                    <a:cubicBezTo>
                      <a:pt x="88570" y="71605"/>
                      <a:pt x="94600" y="71605"/>
                      <a:pt x="98320" y="75325"/>
                    </a:cubicBezTo>
                    <a:close/>
                    <a:moveTo>
                      <a:pt x="448550" y="75325"/>
                    </a:moveTo>
                    <a:cubicBezTo>
                      <a:pt x="452270" y="79045"/>
                      <a:pt x="452270" y="85075"/>
                      <a:pt x="448550" y="88795"/>
                    </a:cubicBezTo>
                    <a:lnTo>
                      <a:pt x="441815" y="95530"/>
                    </a:lnTo>
                    <a:cubicBezTo>
                      <a:pt x="438095" y="99250"/>
                      <a:pt x="432064" y="99250"/>
                      <a:pt x="428345" y="95530"/>
                    </a:cubicBezTo>
                    <a:cubicBezTo>
                      <a:pt x="424625" y="91811"/>
                      <a:pt x="424625" y="85780"/>
                      <a:pt x="428345" y="82060"/>
                    </a:cubicBezTo>
                    <a:lnTo>
                      <a:pt x="435080" y="75325"/>
                    </a:lnTo>
                    <a:cubicBezTo>
                      <a:pt x="438800" y="71605"/>
                      <a:pt x="444830" y="71605"/>
                      <a:pt x="448550" y="75325"/>
                    </a:cubicBezTo>
                    <a:close/>
                    <a:moveTo>
                      <a:pt x="266700" y="0"/>
                    </a:moveTo>
                    <a:cubicBezTo>
                      <a:pt x="271961" y="0"/>
                      <a:pt x="276225" y="4264"/>
                      <a:pt x="276225" y="9525"/>
                    </a:cubicBezTo>
                    <a:lnTo>
                      <a:pt x="276225" y="28575"/>
                    </a:lnTo>
                    <a:cubicBezTo>
                      <a:pt x="276225" y="33836"/>
                      <a:pt x="271961" y="38100"/>
                      <a:pt x="266700" y="38100"/>
                    </a:cubicBezTo>
                    <a:cubicBezTo>
                      <a:pt x="261440" y="38100"/>
                      <a:pt x="257175" y="33836"/>
                      <a:pt x="257175" y="28575"/>
                    </a:cubicBezTo>
                    <a:lnTo>
                      <a:pt x="257175" y="9525"/>
                    </a:lnTo>
                    <a:cubicBezTo>
                      <a:pt x="257175" y="4264"/>
                      <a:pt x="261440" y="0"/>
                      <a:pt x="266700" y="0"/>
                    </a:cubicBezTo>
                    <a:close/>
                  </a:path>
                </a:pathLst>
              </a:custGeom>
              <a:solidFill>
                <a:srgbClr val="546065"/>
              </a:solidFill>
              <a:ln w="0">
                <a:noFill/>
                <a:prstDash/>
              </a:ln>
            </p:spPr>
          </p:sp>
          <p:sp>
            <p:nvSpPr>
              <p:cNvPr id="62" name="Rect 0">
                <a:extLst>
                  <a:ext uri="{FF2B5EF4-FFF2-40B4-BE49-F238E27FC236}">
                    <a16:creationId xmlns:a16="http://schemas.microsoft.com/office/drawing/2014/main" id="{0C0EC5E8-429E-95F6-EA82-42541DB9A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75365" y="1766570"/>
                <a:ext cx="147320" cy="311150"/>
              </a:xfrm>
              <a:custGeom>
                <a:avLst/>
                <a:gdLst>
                  <a:gd name="TX0" fmla="*/ 123825 w 152401"/>
                  <a:gd name="TY0" fmla="*/ 281827 h 310403"/>
                  <a:gd name="TX1" fmla="*/ 123825 w 152401"/>
                  <a:gd name="TY1" fmla="*/ 291352 h 310403"/>
                  <a:gd name="TX2" fmla="*/ 123773 w 152401"/>
                  <a:gd name="TY2" fmla="*/ 292774 h 310403"/>
                  <a:gd name="TX3" fmla="*/ 106267 w 152401"/>
                  <a:gd name="TY3" fmla="*/ 310345 h 310403"/>
                  <a:gd name="TX4" fmla="*/ 104775 w 152401"/>
                  <a:gd name="TY4" fmla="*/ 310402 h 310403"/>
                  <a:gd name="TX5" fmla="*/ 47625 w 152401"/>
                  <a:gd name="TY5" fmla="*/ 310402 h 310403"/>
                  <a:gd name="TX6" fmla="*/ 46203 w 152401"/>
                  <a:gd name="TY6" fmla="*/ 310350 h 310403"/>
                  <a:gd name="TX7" fmla="*/ 28633 w 152401"/>
                  <a:gd name="TY7" fmla="*/ 292845 h 310403"/>
                  <a:gd name="TX8" fmla="*/ 28575 w 152401"/>
                  <a:gd name="TY8" fmla="*/ 291352 h 310403"/>
                  <a:gd name="TX9" fmla="*/ 28575 w 152401"/>
                  <a:gd name="TY9" fmla="*/ 281827 h 310403"/>
                  <a:gd name="TX10" fmla="*/ 123825 w 152401"/>
                  <a:gd name="TY10" fmla="*/ 281827 h 310403"/>
                  <a:gd name="TX12" fmla="*/ 152400 w 152401"/>
                  <a:gd name="TY12" fmla="*/ 234202 h 310403"/>
                  <a:gd name="TX13" fmla="*/ 152400 w 152401"/>
                  <a:gd name="TY13" fmla="*/ 262777 h 310403"/>
                  <a:gd name="TX14" fmla="*/ 0 w 152401"/>
                  <a:gd name="TY14" fmla="*/ 262777 h 310403"/>
                  <a:gd name="TX15" fmla="*/ 0 w 152401"/>
                  <a:gd name="TY15" fmla="*/ 234202 h 310403"/>
                  <a:gd name="TX16" fmla="*/ 152400 w 152401"/>
                  <a:gd name="TY16" fmla="*/ 234202 h 310403"/>
                  <a:gd name="TX18" fmla="*/ 152400 w 152401"/>
                  <a:gd name="TY18" fmla="*/ 186577 h 310403"/>
                  <a:gd name="TX19" fmla="*/ 152400 w 152401"/>
                  <a:gd name="TY19" fmla="*/ 215152 h 310403"/>
                  <a:gd name="TX20" fmla="*/ 0 w 152401"/>
                  <a:gd name="TY20" fmla="*/ 215152 h 310403"/>
                  <a:gd name="TX21" fmla="*/ 0 w 152401"/>
                  <a:gd name="TY21" fmla="*/ 186577 h 310403"/>
                  <a:gd name="TX22" fmla="*/ 152400 w 152401"/>
                  <a:gd name="TY22" fmla="*/ 186577 h 310403"/>
                  <a:gd name="TX24" fmla="*/ 139630 w 152401"/>
                  <a:gd name="TY24" fmla="*/ 6911 h 310403"/>
                  <a:gd name="TX25" fmla="*/ 139811 w 152401"/>
                  <a:gd name="TY25" fmla="*/ 11395 h 310403"/>
                  <a:gd name="TX26" fmla="*/ 118100 w 152401"/>
                  <a:gd name="TY26" fmla="*/ 119901 h 310403"/>
                  <a:gd name="TX27" fmla="*/ 123825 w 152401"/>
                  <a:gd name="TY27" fmla="*/ 119902 h 310403"/>
                  <a:gd name="TX28" fmla="*/ 142875 w 152401"/>
                  <a:gd name="TY28" fmla="*/ 138952 h 310403"/>
                  <a:gd name="TX29" fmla="*/ 142875 w 152401"/>
                  <a:gd name="TY29" fmla="*/ 167527 h 310403"/>
                  <a:gd name="TX30" fmla="*/ 9525 w 152401"/>
                  <a:gd name="TY30" fmla="*/ 167527 h 310403"/>
                  <a:gd name="TX31" fmla="*/ 9525 w 152401"/>
                  <a:gd name="TY31" fmla="*/ 138952 h 310403"/>
                  <a:gd name="TX32" fmla="*/ 28575 w 152401"/>
                  <a:gd name="TY32" fmla="*/ 119902 h 310403"/>
                  <a:gd name="TX33" fmla="*/ 34280 w 152401"/>
                  <a:gd name="TY33" fmla="*/ 119901 h 310403"/>
                  <a:gd name="TX34" fmla="*/ 12589 w 152401"/>
                  <a:gd name="TY34" fmla="*/ 11395 h 310403"/>
                  <a:gd name="TX35" fmla="*/ 20061 w 152401"/>
                  <a:gd name="TY35" fmla="*/ 187 h 310403"/>
                  <a:gd name="TX36" fmla="*/ 24545 w 152401"/>
                  <a:gd name="TY36" fmla="*/ 369 h 310403"/>
                  <a:gd name="TX37" fmla="*/ 76200 w 152401"/>
                  <a:gd name="TY37" fmla="*/ 15127 h 310403"/>
                  <a:gd name="TX38" fmla="*/ 127855 w 152401"/>
                  <a:gd name="TY38" fmla="*/ 369 h 310403"/>
                  <a:gd name="TX39" fmla="*/ 139630 w 152401"/>
                  <a:gd name="TY39" fmla="*/ 6911 h 310403"/>
                  <a:gd name="TX41" fmla="*/ 118062 w 152401"/>
                  <a:gd name="TY41" fmla="*/ 22976 h 310403"/>
                  <a:gd name="TX42" fmla="*/ 76200 w 152401"/>
                  <a:gd name="TY42" fmla="*/ 34940 h 310403"/>
                  <a:gd name="TX43" fmla="*/ 34328 w 152401"/>
                  <a:gd name="TY43" fmla="*/ 22976 h 310403"/>
                  <a:gd name="TX44" fmla="*/ 53721 w 152401"/>
                  <a:gd name="TY44" fmla="*/ 119902 h 310403"/>
                  <a:gd name="TX45" fmla="*/ 98669 w 152401"/>
                  <a:gd name="TY45" fmla="*/ 119902 h 310403"/>
                  <a:gd name="TX46" fmla="*/ 118062 w 152401"/>
                  <a:gd name="TY46" fmla="*/ 22976 h 3104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152401" h="310403">
                    <a:moveTo>
                      <a:pt x="123825" y="281827"/>
                    </a:moveTo>
                    <a:lnTo>
                      <a:pt x="123825" y="291352"/>
                    </a:lnTo>
                    <a:lnTo>
                      <a:pt x="123773" y="292774"/>
                    </a:lnTo>
                    <a:cubicBezTo>
                      <a:pt x="123082" y="302138"/>
                      <a:pt x="115622" y="309620"/>
                      <a:pt x="106267" y="310345"/>
                    </a:cubicBezTo>
                    <a:lnTo>
                      <a:pt x="104775" y="310402"/>
                    </a:lnTo>
                    <a:lnTo>
                      <a:pt x="47625" y="310402"/>
                    </a:lnTo>
                    <a:lnTo>
                      <a:pt x="46203" y="310350"/>
                    </a:lnTo>
                    <a:cubicBezTo>
                      <a:pt x="36839" y="309659"/>
                      <a:pt x="29357" y="302199"/>
                      <a:pt x="28633" y="292845"/>
                    </a:cubicBezTo>
                    <a:lnTo>
                      <a:pt x="28575" y="291352"/>
                    </a:lnTo>
                    <a:lnTo>
                      <a:pt x="28575" y="281827"/>
                    </a:lnTo>
                    <a:lnTo>
                      <a:pt x="123825" y="281827"/>
                    </a:lnTo>
                    <a:close/>
                    <a:moveTo>
                      <a:pt x="152400" y="234202"/>
                    </a:moveTo>
                    <a:lnTo>
                      <a:pt x="152400" y="262777"/>
                    </a:lnTo>
                    <a:lnTo>
                      <a:pt x="0" y="262777"/>
                    </a:lnTo>
                    <a:lnTo>
                      <a:pt x="0" y="234202"/>
                    </a:lnTo>
                    <a:lnTo>
                      <a:pt x="152400" y="234202"/>
                    </a:lnTo>
                    <a:close/>
                    <a:moveTo>
                      <a:pt x="152400" y="186577"/>
                    </a:moveTo>
                    <a:lnTo>
                      <a:pt x="152400" y="215152"/>
                    </a:lnTo>
                    <a:lnTo>
                      <a:pt x="0" y="215152"/>
                    </a:lnTo>
                    <a:lnTo>
                      <a:pt x="0" y="186577"/>
                    </a:lnTo>
                    <a:lnTo>
                      <a:pt x="152400" y="186577"/>
                    </a:lnTo>
                    <a:close/>
                    <a:moveTo>
                      <a:pt x="139630" y="6911"/>
                    </a:moveTo>
                    <a:cubicBezTo>
                      <a:pt x="140047" y="8370"/>
                      <a:pt x="140109" y="9907"/>
                      <a:pt x="139811" y="11395"/>
                    </a:cubicBezTo>
                    <a:lnTo>
                      <a:pt x="118100" y="119901"/>
                    </a:lnTo>
                    <a:lnTo>
                      <a:pt x="123825" y="119902"/>
                    </a:lnTo>
                    <a:cubicBezTo>
                      <a:pt x="134346" y="119902"/>
                      <a:pt x="142875" y="128431"/>
                      <a:pt x="142875" y="138952"/>
                    </a:cubicBezTo>
                    <a:lnTo>
                      <a:pt x="142875" y="167527"/>
                    </a:lnTo>
                    <a:lnTo>
                      <a:pt x="9525" y="167527"/>
                    </a:lnTo>
                    <a:lnTo>
                      <a:pt x="9525" y="138952"/>
                    </a:lnTo>
                    <a:cubicBezTo>
                      <a:pt x="9525" y="128431"/>
                      <a:pt x="18054" y="119902"/>
                      <a:pt x="28575" y="119902"/>
                    </a:cubicBezTo>
                    <a:lnTo>
                      <a:pt x="34280" y="119901"/>
                    </a:lnTo>
                    <a:lnTo>
                      <a:pt x="12589" y="11395"/>
                    </a:lnTo>
                    <a:cubicBezTo>
                      <a:pt x="11557" y="6237"/>
                      <a:pt x="14902" y="1219"/>
                      <a:pt x="20061" y="187"/>
                    </a:cubicBezTo>
                    <a:cubicBezTo>
                      <a:pt x="21549" y="-110"/>
                      <a:pt x="23086" y="-48"/>
                      <a:pt x="24545" y="369"/>
                    </a:cubicBezTo>
                    <a:lnTo>
                      <a:pt x="76200" y="15127"/>
                    </a:lnTo>
                    <a:lnTo>
                      <a:pt x="127855" y="369"/>
                    </a:lnTo>
                    <a:cubicBezTo>
                      <a:pt x="132913" y="-1076"/>
                      <a:pt x="138185" y="1853"/>
                      <a:pt x="139630" y="6911"/>
                    </a:cubicBezTo>
                    <a:close/>
                    <a:moveTo>
                      <a:pt x="118062" y="22976"/>
                    </a:moveTo>
                    <a:lnTo>
                      <a:pt x="76200" y="34940"/>
                    </a:lnTo>
                    <a:lnTo>
                      <a:pt x="34328" y="22976"/>
                    </a:lnTo>
                    <a:lnTo>
                      <a:pt x="53721" y="119902"/>
                    </a:lnTo>
                    <a:lnTo>
                      <a:pt x="98669" y="119902"/>
                    </a:lnTo>
                    <a:lnTo>
                      <a:pt x="118062" y="2297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</p:sp>
        </p:grpSp>
        <p:sp>
          <p:nvSpPr>
            <p:cNvPr id="55" name="Rect 0">
              <a:extLst>
                <a:ext uri="{FF2B5EF4-FFF2-40B4-BE49-F238E27FC236}">
                  <a16:creationId xmlns:a16="http://schemas.microsoft.com/office/drawing/2014/main" id="{74AD6132-8876-3204-3053-08854EA59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1850" y="2485390"/>
              <a:ext cx="515620" cy="581660"/>
            </a:xfrm>
            <a:custGeom>
              <a:avLst/>
              <a:gdLst>
                <a:gd name="TX0" fmla="*/ 266700 w 533401"/>
                <a:gd name="TY0" fmla="*/ 66675 h 581026"/>
                <a:gd name="TX1" fmla="*/ 466725 w 533401"/>
                <a:gd name="TY1" fmla="*/ 266700 h 581026"/>
                <a:gd name="TX2" fmla="*/ 361959 w 533401"/>
                <a:gd name="TY2" fmla="*/ 442629 h 581026"/>
                <a:gd name="TX3" fmla="*/ 361950 w 533401"/>
                <a:gd name="TY3" fmla="*/ 514350 h 581026"/>
                <a:gd name="TX4" fmla="*/ 342900 w 533401"/>
                <a:gd name="TY4" fmla="*/ 533400 h 581026"/>
                <a:gd name="TX5" fmla="*/ 333375 w 533401"/>
                <a:gd name="TY5" fmla="*/ 533400 h 581026"/>
                <a:gd name="TX6" fmla="*/ 333375 w 533401"/>
                <a:gd name="TY6" fmla="*/ 542925 h 581026"/>
                <a:gd name="TX7" fmla="*/ 295275 w 533401"/>
                <a:gd name="TY7" fmla="*/ 581025 h 581026"/>
                <a:gd name="TX8" fmla="*/ 238125 w 533401"/>
                <a:gd name="TY8" fmla="*/ 581025 h 581026"/>
                <a:gd name="TX9" fmla="*/ 200025 w 533401"/>
                <a:gd name="TY9" fmla="*/ 542925 h 581026"/>
                <a:gd name="TX10" fmla="*/ 200025 w 533401"/>
                <a:gd name="TY10" fmla="*/ 533400 h 581026"/>
                <a:gd name="TX11" fmla="*/ 190500 w 533401"/>
                <a:gd name="TY11" fmla="*/ 533400 h 581026"/>
                <a:gd name="TX12" fmla="*/ 171450 w 533401"/>
                <a:gd name="TY12" fmla="*/ 514350 h 581026"/>
                <a:gd name="TX13" fmla="*/ 171451 w 533401"/>
                <a:gd name="TY13" fmla="*/ 442634 h 581026"/>
                <a:gd name="TX14" fmla="*/ 66675 w 533401"/>
                <a:gd name="TY14" fmla="*/ 266700 h 581026"/>
                <a:gd name="TX15" fmla="*/ 266700 w 533401"/>
                <a:gd name="TY15" fmla="*/ 66675 h 581026"/>
                <a:gd name="TX17" fmla="*/ 314325 w 533401"/>
                <a:gd name="TY17" fmla="*/ 533400 h 581026"/>
                <a:gd name="TX18" fmla="*/ 219075 w 533401"/>
                <a:gd name="TY18" fmla="*/ 533400 h 581026"/>
                <a:gd name="TX19" fmla="*/ 219075 w 533401"/>
                <a:gd name="TY19" fmla="*/ 542925 h 581026"/>
                <a:gd name="TX20" fmla="*/ 236703 w 533401"/>
                <a:gd name="TY20" fmla="*/ 561923 h 581026"/>
                <a:gd name="TX21" fmla="*/ 238125 w 533401"/>
                <a:gd name="TY21" fmla="*/ 561975 h 581026"/>
                <a:gd name="TX22" fmla="*/ 295275 w 533401"/>
                <a:gd name="TY22" fmla="*/ 561975 h 581026"/>
                <a:gd name="TX23" fmla="*/ 314273 w 533401"/>
                <a:gd name="TY23" fmla="*/ 544347 h 581026"/>
                <a:gd name="TX24" fmla="*/ 314325 w 533401"/>
                <a:gd name="TY24" fmla="*/ 542925 h 581026"/>
                <a:gd name="TX25" fmla="*/ 314325 w 533401"/>
                <a:gd name="TY25" fmla="*/ 533400 h 581026"/>
                <a:gd name="TX27" fmla="*/ 342900 w 533401"/>
                <a:gd name="TY27" fmla="*/ 485775 h 581026"/>
                <a:gd name="TX28" fmla="*/ 190500 w 533401"/>
                <a:gd name="TY28" fmla="*/ 485775 h 581026"/>
                <a:gd name="TX29" fmla="*/ 190500 w 533401"/>
                <a:gd name="TY29" fmla="*/ 514350 h 581026"/>
                <a:gd name="TX30" fmla="*/ 342900 w 533401"/>
                <a:gd name="TY30" fmla="*/ 514350 h 581026"/>
                <a:gd name="TX31" fmla="*/ 342900 w 533401"/>
                <a:gd name="TY31" fmla="*/ 485775 h 581026"/>
                <a:gd name="TX33" fmla="*/ 342900 w 533401"/>
                <a:gd name="TY33" fmla="*/ 438150 h 581026"/>
                <a:gd name="TX34" fmla="*/ 190500 w 533401"/>
                <a:gd name="TY34" fmla="*/ 438150 h 581026"/>
                <a:gd name="TX35" fmla="*/ 190500 w 533401"/>
                <a:gd name="TY35" fmla="*/ 466725 h 581026"/>
                <a:gd name="TX36" fmla="*/ 342900 w 533401"/>
                <a:gd name="TY36" fmla="*/ 466725 h 581026"/>
                <a:gd name="TX37" fmla="*/ 342900 w 533401"/>
                <a:gd name="TY37" fmla="*/ 438150 h 581026"/>
                <a:gd name="TX39" fmla="*/ 66955 w 533401"/>
                <a:gd name="TY39" fmla="*/ 399770 h 581026"/>
                <a:gd name="TX40" fmla="*/ 67748 w 533401"/>
                <a:gd name="TY40" fmla="*/ 412343 h 581026"/>
                <a:gd name="TX41" fmla="*/ 66955 w 533401"/>
                <a:gd name="TY41" fmla="*/ 413240 h 581026"/>
                <a:gd name="TX42" fmla="*/ 60220 w 533401"/>
                <a:gd name="TY42" fmla="*/ 419975 h 581026"/>
                <a:gd name="TX43" fmla="*/ 46750 w 533401"/>
                <a:gd name="TY43" fmla="*/ 419975 h 581026"/>
                <a:gd name="TX44" fmla="*/ 45957 w 533401"/>
                <a:gd name="TY44" fmla="*/ 407402 h 581026"/>
                <a:gd name="TX45" fmla="*/ 46750 w 533401"/>
                <a:gd name="TY45" fmla="*/ 406505 h 581026"/>
                <a:gd name="TX46" fmla="*/ 53485 w 533401"/>
                <a:gd name="TY46" fmla="*/ 399770 h 581026"/>
                <a:gd name="TX47" fmla="*/ 66955 w 533401"/>
                <a:gd name="TY47" fmla="*/ 399770 h 581026"/>
                <a:gd name="TX49" fmla="*/ 479018 w 533401"/>
                <a:gd name="TY49" fmla="*/ 398977 h 581026"/>
                <a:gd name="TX50" fmla="*/ 479915 w 533401"/>
                <a:gd name="TY50" fmla="*/ 399770 h 581026"/>
                <a:gd name="TX51" fmla="*/ 486650 w 533401"/>
                <a:gd name="TY51" fmla="*/ 406505 h 581026"/>
                <a:gd name="TX52" fmla="*/ 486650 w 533401"/>
                <a:gd name="TY52" fmla="*/ 419975 h 581026"/>
                <a:gd name="TX53" fmla="*/ 474077 w 533401"/>
                <a:gd name="TY53" fmla="*/ 420768 h 581026"/>
                <a:gd name="TX54" fmla="*/ 473180 w 533401"/>
                <a:gd name="TY54" fmla="*/ 419975 h 581026"/>
                <a:gd name="TX55" fmla="*/ 466445 w 533401"/>
                <a:gd name="TY55" fmla="*/ 413240 h 581026"/>
                <a:gd name="TX56" fmla="*/ 466445 w 533401"/>
                <a:gd name="TY56" fmla="*/ 399770 h 581026"/>
                <a:gd name="TX57" fmla="*/ 479018 w 533401"/>
                <a:gd name="TY57" fmla="*/ 398977 h 581026"/>
                <a:gd name="TX59" fmla="*/ 319440 w 533401"/>
                <a:gd name="TY59" fmla="*/ 251698 h 581026"/>
                <a:gd name="TX60" fmla="*/ 318355 w 533401"/>
                <a:gd name="TY60" fmla="*/ 251942 h 581026"/>
                <a:gd name="TX61" fmla="*/ 266700 w 533401"/>
                <a:gd name="TY61" fmla="*/ 266700 h 581026"/>
                <a:gd name="TX62" fmla="*/ 215045 w 533401"/>
                <a:gd name="TY62" fmla="*/ 251942 h 581026"/>
                <a:gd name="TX63" fmla="*/ 210561 w 533401"/>
                <a:gd name="TY63" fmla="*/ 251760 h 581026"/>
                <a:gd name="TX64" fmla="*/ 202934 w 533401"/>
                <a:gd name="TY64" fmla="*/ 261866 h 581026"/>
                <a:gd name="TX65" fmla="*/ 203089 w 533401"/>
                <a:gd name="TY65" fmla="*/ 262968 h 581026"/>
                <a:gd name="TX66" fmla="*/ 224780 w 533401"/>
                <a:gd name="TY66" fmla="*/ 371473 h 581026"/>
                <a:gd name="TX67" fmla="*/ 219075 w 533401"/>
                <a:gd name="TY67" fmla="*/ 371475 h 581026"/>
                <a:gd name="TX68" fmla="*/ 200077 w 533401"/>
                <a:gd name="TY68" fmla="*/ 389103 h 581026"/>
                <a:gd name="TX69" fmla="*/ 200025 w 533401"/>
                <a:gd name="TY69" fmla="*/ 390525 h 581026"/>
                <a:gd name="TX70" fmla="*/ 200025 w 533401"/>
                <a:gd name="TY70" fmla="*/ 419090 h 581026"/>
                <a:gd name="TX71" fmla="*/ 190500 w 533401"/>
                <a:gd name="TY71" fmla="*/ 419100 h 581026"/>
                <a:gd name="TX72" fmla="*/ 190290 w 533401"/>
                <a:gd name="TY72" fmla="*/ 419100 h 581026"/>
                <a:gd name="TX73" fmla="*/ 343138 w 533401"/>
                <a:gd name="TY73" fmla="*/ 419100 h 581026"/>
                <a:gd name="TX74" fmla="*/ 342900 w 533401"/>
                <a:gd name="TY74" fmla="*/ 419100 h 581026"/>
                <a:gd name="TX75" fmla="*/ 333375 w 533401"/>
                <a:gd name="TY75" fmla="*/ 419090 h 581026"/>
                <a:gd name="TX76" fmla="*/ 333375 w 533401"/>
                <a:gd name="TY76" fmla="*/ 390525 h 581026"/>
                <a:gd name="TX77" fmla="*/ 315747 w 533401"/>
                <a:gd name="TY77" fmla="*/ 371527 h 581026"/>
                <a:gd name="TX78" fmla="*/ 314325 w 533401"/>
                <a:gd name="TY78" fmla="*/ 371475 h 581026"/>
                <a:gd name="TX79" fmla="*/ 308600 w 533401"/>
                <a:gd name="TY79" fmla="*/ 371473 h 581026"/>
                <a:gd name="TX80" fmla="*/ 330311 w 533401"/>
                <a:gd name="TY80" fmla="*/ 262968 h 581026"/>
                <a:gd name="TX81" fmla="*/ 330130 w 533401"/>
                <a:gd name="TY81" fmla="*/ 258483 h 581026"/>
                <a:gd name="TX82" fmla="*/ 319440 w 533401"/>
                <a:gd name="TY82" fmla="*/ 251698 h 581026"/>
                <a:gd name="TX84" fmla="*/ 308562 w 533401"/>
                <a:gd name="TY84" fmla="*/ 274549 h 581026"/>
                <a:gd name="TX85" fmla="*/ 289170 w 533401"/>
                <a:gd name="TY85" fmla="*/ 371475 h 581026"/>
                <a:gd name="TX86" fmla="*/ 244221 w 533401"/>
                <a:gd name="TY86" fmla="*/ 371475 h 581026"/>
                <a:gd name="TX87" fmla="*/ 224828 w 533401"/>
                <a:gd name="TY87" fmla="*/ 274549 h 581026"/>
                <a:gd name="TX88" fmla="*/ 261467 w 533401"/>
                <a:gd name="TY88" fmla="*/ 285017 h 581026"/>
                <a:gd name="TX89" fmla="*/ 263192 w 533401"/>
                <a:gd name="TY89" fmla="*/ 285424 h 581026"/>
                <a:gd name="TX90" fmla="*/ 270208 w 533401"/>
                <a:gd name="TY90" fmla="*/ 285424 h 581026"/>
                <a:gd name="TX91" fmla="*/ 271933 w 533401"/>
                <a:gd name="TY91" fmla="*/ 285017 h 581026"/>
                <a:gd name="TX92" fmla="*/ 308562 w 533401"/>
                <a:gd name="TY92" fmla="*/ 274549 h 581026"/>
                <a:gd name="TX94" fmla="*/ 523875 w 533401"/>
                <a:gd name="TY94" fmla="*/ 247650 h 581026"/>
                <a:gd name="TX95" fmla="*/ 533400 w 533401"/>
                <a:gd name="TY95" fmla="*/ 257175 h 581026"/>
                <a:gd name="TX96" fmla="*/ 523875 w 533401"/>
                <a:gd name="TY96" fmla="*/ 266700 h 581026"/>
                <a:gd name="TX97" fmla="*/ 504825 w 533401"/>
                <a:gd name="TY97" fmla="*/ 266700 h 581026"/>
                <a:gd name="TX98" fmla="*/ 495300 w 533401"/>
                <a:gd name="TY98" fmla="*/ 257175 h 581026"/>
                <a:gd name="TX99" fmla="*/ 504825 w 533401"/>
                <a:gd name="TY99" fmla="*/ 247650 h 581026"/>
                <a:gd name="TX100" fmla="*/ 523875 w 533401"/>
                <a:gd name="TY100" fmla="*/ 247650 h 581026"/>
                <a:gd name="TX102" fmla="*/ 28575 w 533401"/>
                <a:gd name="TY102" fmla="*/ 247650 h 581026"/>
                <a:gd name="TX103" fmla="*/ 38100 w 533401"/>
                <a:gd name="TY103" fmla="*/ 257175 h 581026"/>
                <a:gd name="TX104" fmla="*/ 28575 w 533401"/>
                <a:gd name="TY104" fmla="*/ 266700 h 581026"/>
                <a:gd name="TX105" fmla="*/ 9525 w 533401"/>
                <a:gd name="TY105" fmla="*/ 266700 h 581026"/>
                <a:gd name="TX106" fmla="*/ 0 w 533401"/>
                <a:gd name="TY106" fmla="*/ 257175 h 581026"/>
                <a:gd name="TX107" fmla="*/ 9525 w 533401"/>
                <a:gd name="TY107" fmla="*/ 247650 h 581026"/>
                <a:gd name="TX108" fmla="*/ 28575 w 533401"/>
                <a:gd name="TY108" fmla="*/ 247650 h 581026"/>
                <a:gd name="TX110" fmla="*/ 98320 w 533401"/>
                <a:gd name="TY110" fmla="*/ 75325 h 581026"/>
                <a:gd name="TX111" fmla="*/ 105055 w 533401"/>
                <a:gd name="TY111" fmla="*/ 82060 h 581026"/>
                <a:gd name="TX112" fmla="*/ 105055 w 533401"/>
                <a:gd name="TY112" fmla="*/ 95530 h 581026"/>
                <a:gd name="TX113" fmla="*/ 91585 w 533401"/>
                <a:gd name="TY113" fmla="*/ 95530 h 581026"/>
                <a:gd name="TX114" fmla="*/ 84850 w 533401"/>
                <a:gd name="TY114" fmla="*/ 88795 h 581026"/>
                <a:gd name="TX115" fmla="*/ 84850 w 533401"/>
                <a:gd name="TY115" fmla="*/ 75325 h 581026"/>
                <a:gd name="TX116" fmla="*/ 98320 w 533401"/>
                <a:gd name="TY116" fmla="*/ 75325 h 581026"/>
                <a:gd name="TX118" fmla="*/ 448550 w 533401"/>
                <a:gd name="TY118" fmla="*/ 75325 h 581026"/>
                <a:gd name="TX119" fmla="*/ 448550 w 533401"/>
                <a:gd name="TY119" fmla="*/ 88795 h 581026"/>
                <a:gd name="TX120" fmla="*/ 441815 w 533401"/>
                <a:gd name="TY120" fmla="*/ 95530 h 581026"/>
                <a:gd name="TX121" fmla="*/ 428345 w 533401"/>
                <a:gd name="TY121" fmla="*/ 95530 h 581026"/>
                <a:gd name="TX122" fmla="*/ 428345 w 533401"/>
                <a:gd name="TY122" fmla="*/ 82060 h 581026"/>
                <a:gd name="TX123" fmla="*/ 435080 w 533401"/>
                <a:gd name="TY123" fmla="*/ 75325 h 581026"/>
                <a:gd name="TX124" fmla="*/ 448550 w 533401"/>
                <a:gd name="TY124" fmla="*/ 75325 h 581026"/>
                <a:gd name="TX126" fmla="*/ 266700 w 533401"/>
                <a:gd name="TY126" fmla="*/ 0 h 581026"/>
                <a:gd name="TX127" fmla="*/ 276225 w 533401"/>
                <a:gd name="TY127" fmla="*/ 9525 h 581026"/>
                <a:gd name="TX128" fmla="*/ 276225 w 533401"/>
                <a:gd name="TY128" fmla="*/ 28575 h 581026"/>
                <a:gd name="TX129" fmla="*/ 266700 w 533401"/>
                <a:gd name="TY129" fmla="*/ 38100 h 581026"/>
                <a:gd name="TX130" fmla="*/ 257175 w 533401"/>
                <a:gd name="TY130" fmla="*/ 28575 h 581026"/>
                <a:gd name="TX131" fmla="*/ 257175 w 533401"/>
                <a:gd name="TY131" fmla="*/ 9525 h 581026"/>
                <a:gd name="TX132" fmla="*/ 266700 w 533401"/>
                <a:gd name="TY132" fmla="*/ 0 h 5810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</a:cxnLst>
              <a:rect l="l" t="t" r="r" b="b"/>
              <a:pathLst>
                <a:path w="533401" h="581026">
                  <a:moveTo>
                    <a:pt x="266700" y="66675"/>
                  </a:moveTo>
                  <a:cubicBezTo>
                    <a:pt x="377171" y="66675"/>
                    <a:pt x="466725" y="156229"/>
                    <a:pt x="466725" y="266700"/>
                  </a:cubicBezTo>
                  <a:cubicBezTo>
                    <a:pt x="466725" y="342683"/>
                    <a:pt x="424358" y="408771"/>
                    <a:pt x="361959" y="442629"/>
                  </a:cubicBezTo>
                  <a:lnTo>
                    <a:pt x="361950" y="514350"/>
                  </a:lnTo>
                  <a:cubicBezTo>
                    <a:pt x="361950" y="524871"/>
                    <a:pt x="353421" y="533400"/>
                    <a:pt x="342900" y="533400"/>
                  </a:cubicBezTo>
                  <a:lnTo>
                    <a:pt x="333375" y="533400"/>
                  </a:lnTo>
                  <a:lnTo>
                    <a:pt x="333375" y="542925"/>
                  </a:lnTo>
                  <a:cubicBezTo>
                    <a:pt x="333375" y="563967"/>
                    <a:pt x="316317" y="581025"/>
                    <a:pt x="295275" y="581025"/>
                  </a:cubicBezTo>
                  <a:lnTo>
                    <a:pt x="238125" y="581025"/>
                  </a:lnTo>
                  <a:cubicBezTo>
                    <a:pt x="217083" y="581025"/>
                    <a:pt x="200025" y="563967"/>
                    <a:pt x="200025" y="542925"/>
                  </a:cubicBezTo>
                  <a:lnTo>
                    <a:pt x="200025" y="533400"/>
                  </a:lnTo>
                  <a:lnTo>
                    <a:pt x="190500" y="533400"/>
                  </a:lnTo>
                  <a:cubicBezTo>
                    <a:pt x="179979" y="533400"/>
                    <a:pt x="171450" y="524871"/>
                    <a:pt x="171450" y="514350"/>
                  </a:cubicBezTo>
                  <a:lnTo>
                    <a:pt x="171451" y="442634"/>
                  </a:lnTo>
                  <a:cubicBezTo>
                    <a:pt x="109046" y="408778"/>
                    <a:pt x="66675" y="342687"/>
                    <a:pt x="66675" y="266700"/>
                  </a:cubicBezTo>
                  <a:cubicBezTo>
                    <a:pt x="66675" y="156229"/>
                    <a:pt x="156229" y="66675"/>
                    <a:pt x="266700" y="66675"/>
                  </a:cubicBezTo>
                  <a:close/>
                  <a:moveTo>
                    <a:pt x="314325" y="533400"/>
                  </a:moveTo>
                  <a:lnTo>
                    <a:pt x="219075" y="533400"/>
                  </a:lnTo>
                  <a:lnTo>
                    <a:pt x="219075" y="542925"/>
                  </a:lnTo>
                  <a:cubicBezTo>
                    <a:pt x="219075" y="552968"/>
                    <a:pt x="226846" y="561196"/>
                    <a:pt x="236703" y="561923"/>
                  </a:cubicBezTo>
                  <a:lnTo>
                    <a:pt x="238125" y="561975"/>
                  </a:lnTo>
                  <a:lnTo>
                    <a:pt x="295275" y="561975"/>
                  </a:lnTo>
                  <a:cubicBezTo>
                    <a:pt x="305318" y="561975"/>
                    <a:pt x="313546" y="554204"/>
                    <a:pt x="314273" y="544347"/>
                  </a:cubicBezTo>
                  <a:lnTo>
                    <a:pt x="314325" y="542925"/>
                  </a:lnTo>
                  <a:lnTo>
                    <a:pt x="314325" y="533400"/>
                  </a:lnTo>
                  <a:close/>
                  <a:moveTo>
                    <a:pt x="342900" y="485775"/>
                  </a:moveTo>
                  <a:lnTo>
                    <a:pt x="190500" y="485775"/>
                  </a:lnTo>
                  <a:lnTo>
                    <a:pt x="190500" y="514350"/>
                  </a:lnTo>
                  <a:lnTo>
                    <a:pt x="342900" y="514350"/>
                  </a:lnTo>
                  <a:lnTo>
                    <a:pt x="342900" y="485775"/>
                  </a:lnTo>
                  <a:close/>
                  <a:moveTo>
                    <a:pt x="342900" y="438150"/>
                  </a:moveTo>
                  <a:lnTo>
                    <a:pt x="190500" y="438150"/>
                  </a:lnTo>
                  <a:lnTo>
                    <a:pt x="190500" y="466725"/>
                  </a:lnTo>
                  <a:lnTo>
                    <a:pt x="342900" y="466725"/>
                  </a:lnTo>
                  <a:lnTo>
                    <a:pt x="342900" y="438150"/>
                  </a:lnTo>
                  <a:close/>
                  <a:moveTo>
                    <a:pt x="66955" y="399770"/>
                  </a:moveTo>
                  <a:cubicBezTo>
                    <a:pt x="70389" y="403203"/>
                    <a:pt x="70653" y="408606"/>
                    <a:pt x="67748" y="412343"/>
                  </a:cubicBezTo>
                  <a:lnTo>
                    <a:pt x="66955" y="413240"/>
                  </a:lnTo>
                  <a:lnTo>
                    <a:pt x="60220" y="419975"/>
                  </a:lnTo>
                  <a:cubicBezTo>
                    <a:pt x="56500" y="423695"/>
                    <a:pt x="50470" y="423695"/>
                    <a:pt x="46750" y="419975"/>
                  </a:cubicBezTo>
                  <a:cubicBezTo>
                    <a:pt x="43316" y="416542"/>
                    <a:pt x="43052" y="411139"/>
                    <a:pt x="45957" y="407402"/>
                  </a:cubicBezTo>
                  <a:lnTo>
                    <a:pt x="46750" y="406505"/>
                  </a:lnTo>
                  <a:lnTo>
                    <a:pt x="53485" y="399770"/>
                  </a:lnTo>
                  <a:cubicBezTo>
                    <a:pt x="57205" y="396050"/>
                    <a:pt x="63236" y="396050"/>
                    <a:pt x="66955" y="399770"/>
                  </a:cubicBezTo>
                  <a:close/>
                  <a:moveTo>
                    <a:pt x="479018" y="398977"/>
                  </a:moveTo>
                  <a:lnTo>
                    <a:pt x="479915" y="399770"/>
                  </a:lnTo>
                  <a:lnTo>
                    <a:pt x="486650" y="406505"/>
                  </a:lnTo>
                  <a:cubicBezTo>
                    <a:pt x="490370" y="410225"/>
                    <a:pt x="490370" y="416255"/>
                    <a:pt x="486650" y="419975"/>
                  </a:cubicBezTo>
                  <a:cubicBezTo>
                    <a:pt x="483217" y="423409"/>
                    <a:pt x="477814" y="423673"/>
                    <a:pt x="474077" y="420768"/>
                  </a:cubicBezTo>
                  <a:lnTo>
                    <a:pt x="473180" y="419975"/>
                  </a:lnTo>
                  <a:lnTo>
                    <a:pt x="466445" y="413240"/>
                  </a:lnTo>
                  <a:cubicBezTo>
                    <a:pt x="462725" y="409520"/>
                    <a:pt x="462725" y="403489"/>
                    <a:pt x="466445" y="399770"/>
                  </a:cubicBezTo>
                  <a:cubicBezTo>
                    <a:pt x="469878" y="396336"/>
                    <a:pt x="475281" y="396072"/>
                    <a:pt x="479018" y="398977"/>
                  </a:cubicBezTo>
                  <a:close/>
                  <a:moveTo>
                    <a:pt x="319440" y="251698"/>
                  </a:moveTo>
                  <a:lnTo>
                    <a:pt x="318355" y="251942"/>
                  </a:lnTo>
                  <a:lnTo>
                    <a:pt x="266700" y="266700"/>
                  </a:lnTo>
                  <a:lnTo>
                    <a:pt x="215045" y="251942"/>
                  </a:lnTo>
                  <a:cubicBezTo>
                    <a:pt x="213586" y="251525"/>
                    <a:pt x="212049" y="251462"/>
                    <a:pt x="210561" y="251760"/>
                  </a:cubicBezTo>
                  <a:cubicBezTo>
                    <a:pt x="205771" y="252718"/>
                    <a:pt x="202544" y="257113"/>
                    <a:pt x="202934" y="261866"/>
                  </a:cubicBezTo>
                  <a:lnTo>
                    <a:pt x="203089" y="262968"/>
                  </a:lnTo>
                  <a:lnTo>
                    <a:pt x="224780" y="371473"/>
                  </a:lnTo>
                  <a:lnTo>
                    <a:pt x="219075" y="371475"/>
                  </a:lnTo>
                  <a:cubicBezTo>
                    <a:pt x="209032" y="371475"/>
                    <a:pt x="200804" y="379246"/>
                    <a:pt x="200077" y="389103"/>
                  </a:cubicBezTo>
                  <a:lnTo>
                    <a:pt x="200025" y="390525"/>
                  </a:lnTo>
                  <a:lnTo>
                    <a:pt x="200025" y="419090"/>
                  </a:lnTo>
                  <a:lnTo>
                    <a:pt x="190500" y="419100"/>
                  </a:lnTo>
                  <a:lnTo>
                    <a:pt x="190290" y="419100"/>
                  </a:lnTo>
                  <a:lnTo>
                    <a:pt x="343138" y="419100"/>
                  </a:lnTo>
                  <a:lnTo>
                    <a:pt x="342900" y="419100"/>
                  </a:lnTo>
                  <a:lnTo>
                    <a:pt x="333375" y="419090"/>
                  </a:lnTo>
                  <a:lnTo>
                    <a:pt x="333375" y="390525"/>
                  </a:lnTo>
                  <a:cubicBezTo>
                    <a:pt x="333375" y="380482"/>
                    <a:pt x="325604" y="372255"/>
                    <a:pt x="315747" y="371527"/>
                  </a:cubicBezTo>
                  <a:lnTo>
                    <a:pt x="314325" y="371475"/>
                  </a:lnTo>
                  <a:lnTo>
                    <a:pt x="308600" y="371473"/>
                  </a:lnTo>
                  <a:lnTo>
                    <a:pt x="330311" y="262968"/>
                  </a:lnTo>
                  <a:cubicBezTo>
                    <a:pt x="330609" y="261480"/>
                    <a:pt x="330547" y="259942"/>
                    <a:pt x="330130" y="258483"/>
                  </a:cubicBezTo>
                  <a:cubicBezTo>
                    <a:pt x="328788" y="253787"/>
                    <a:pt x="324146" y="250926"/>
                    <a:pt x="319440" y="251698"/>
                  </a:cubicBezTo>
                  <a:close/>
                  <a:moveTo>
                    <a:pt x="308562" y="274549"/>
                  </a:moveTo>
                  <a:lnTo>
                    <a:pt x="289170" y="371475"/>
                  </a:lnTo>
                  <a:lnTo>
                    <a:pt x="244221" y="371475"/>
                  </a:lnTo>
                  <a:lnTo>
                    <a:pt x="224828" y="274549"/>
                  </a:lnTo>
                  <a:lnTo>
                    <a:pt x="261467" y="285017"/>
                  </a:lnTo>
                  <a:lnTo>
                    <a:pt x="263192" y="285424"/>
                  </a:lnTo>
                  <a:cubicBezTo>
                    <a:pt x="265510" y="285859"/>
                    <a:pt x="267890" y="285859"/>
                    <a:pt x="270208" y="285424"/>
                  </a:cubicBezTo>
                  <a:lnTo>
                    <a:pt x="271933" y="285017"/>
                  </a:lnTo>
                  <a:lnTo>
                    <a:pt x="308562" y="274549"/>
                  </a:lnTo>
                  <a:close/>
                  <a:moveTo>
                    <a:pt x="523875" y="247650"/>
                  </a:moveTo>
                  <a:cubicBezTo>
                    <a:pt x="529136" y="247650"/>
                    <a:pt x="533400" y="251915"/>
                    <a:pt x="533400" y="257175"/>
                  </a:cubicBezTo>
                  <a:cubicBezTo>
                    <a:pt x="533400" y="262436"/>
                    <a:pt x="529136" y="266700"/>
                    <a:pt x="523875" y="266700"/>
                  </a:cubicBezTo>
                  <a:lnTo>
                    <a:pt x="504825" y="266700"/>
                  </a:lnTo>
                  <a:cubicBezTo>
                    <a:pt x="499565" y="266700"/>
                    <a:pt x="495300" y="262436"/>
                    <a:pt x="495300" y="257175"/>
                  </a:cubicBezTo>
                  <a:cubicBezTo>
                    <a:pt x="495300" y="251915"/>
                    <a:pt x="499565" y="247650"/>
                    <a:pt x="504825" y="247650"/>
                  </a:cubicBezTo>
                  <a:lnTo>
                    <a:pt x="523875" y="247650"/>
                  </a:lnTo>
                  <a:close/>
                  <a:moveTo>
                    <a:pt x="28575" y="247650"/>
                  </a:moveTo>
                  <a:cubicBezTo>
                    <a:pt x="33836" y="247650"/>
                    <a:pt x="38100" y="251915"/>
                    <a:pt x="38100" y="257175"/>
                  </a:cubicBezTo>
                  <a:cubicBezTo>
                    <a:pt x="38100" y="262436"/>
                    <a:pt x="33836" y="266700"/>
                    <a:pt x="28575" y="266700"/>
                  </a:cubicBezTo>
                  <a:lnTo>
                    <a:pt x="9525" y="266700"/>
                  </a:lnTo>
                  <a:cubicBezTo>
                    <a:pt x="4264" y="266700"/>
                    <a:pt x="0" y="262436"/>
                    <a:pt x="0" y="257175"/>
                  </a:cubicBezTo>
                  <a:cubicBezTo>
                    <a:pt x="0" y="251915"/>
                    <a:pt x="4264" y="247650"/>
                    <a:pt x="9525" y="247650"/>
                  </a:cubicBezTo>
                  <a:lnTo>
                    <a:pt x="28575" y="247650"/>
                  </a:lnTo>
                  <a:close/>
                  <a:moveTo>
                    <a:pt x="98320" y="75325"/>
                  </a:moveTo>
                  <a:lnTo>
                    <a:pt x="105055" y="82060"/>
                  </a:lnTo>
                  <a:cubicBezTo>
                    <a:pt x="108775" y="85780"/>
                    <a:pt x="108775" y="91811"/>
                    <a:pt x="105055" y="95530"/>
                  </a:cubicBezTo>
                  <a:cubicBezTo>
                    <a:pt x="101336" y="99250"/>
                    <a:pt x="95305" y="99250"/>
                    <a:pt x="91585" y="95530"/>
                  </a:cubicBezTo>
                  <a:lnTo>
                    <a:pt x="84850" y="88795"/>
                  </a:lnTo>
                  <a:cubicBezTo>
                    <a:pt x="81130" y="85075"/>
                    <a:pt x="81130" y="79045"/>
                    <a:pt x="84850" y="75325"/>
                  </a:cubicBezTo>
                  <a:cubicBezTo>
                    <a:pt x="88570" y="71605"/>
                    <a:pt x="94600" y="71605"/>
                    <a:pt x="98320" y="75325"/>
                  </a:cubicBezTo>
                  <a:close/>
                  <a:moveTo>
                    <a:pt x="448550" y="75325"/>
                  </a:moveTo>
                  <a:cubicBezTo>
                    <a:pt x="452270" y="79045"/>
                    <a:pt x="452270" y="85075"/>
                    <a:pt x="448550" y="88795"/>
                  </a:cubicBezTo>
                  <a:lnTo>
                    <a:pt x="441815" y="95530"/>
                  </a:lnTo>
                  <a:cubicBezTo>
                    <a:pt x="438095" y="99250"/>
                    <a:pt x="432064" y="99250"/>
                    <a:pt x="428345" y="95530"/>
                  </a:cubicBezTo>
                  <a:cubicBezTo>
                    <a:pt x="424625" y="91811"/>
                    <a:pt x="424625" y="85780"/>
                    <a:pt x="428345" y="82060"/>
                  </a:cubicBezTo>
                  <a:lnTo>
                    <a:pt x="435080" y="75325"/>
                  </a:lnTo>
                  <a:cubicBezTo>
                    <a:pt x="438800" y="71605"/>
                    <a:pt x="444830" y="71605"/>
                    <a:pt x="448550" y="75325"/>
                  </a:cubicBezTo>
                  <a:close/>
                  <a:moveTo>
                    <a:pt x="266700" y="0"/>
                  </a:moveTo>
                  <a:cubicBezTo>
                    <a:pt x="271961" y="0"/>
                    <a:pt x="276225" y="4264"/>
                    <a:pt x="276225" y="9525"/>
                  </a:cubicBezTo>
                  <a:lnTo>
                    <a:pt x="276225" y="28575"/>
                  </a:lnTo>
                  <a:cubicBezTo>
                    <a:pt x="276225" y="33836"/>
                    <a:pt x="271961" y="38100"/>
                    <a:pt x="266700" y="38100"/>
                  </a:cubicBezTo>
                  <a:cubicBezTo>
                    <a:pt x="261440" y="38100"/>
                    <a:pt x="257175" y="33836"/>
                    <a:pt x="257175" y="28575"/>
                  </a:cubicBezTo>
                  <a:lnTo>
                    <a:pt x="257175" y="9525"/>
                  </a:lnTo>
                  <a:cubicBezTo>
                    <a:pt x="257175" y="4264"/>
                    <a:pt x="261440" y="0"/>
                    <a:pt x="2667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/>
            </a:ln>
          </p:spPr>
        </p:sp>
        <p:sp>
          <p:nvSpPr>
            <p:cNvPr id="56" name="텍스트 상자 3">
              <a:extLst>
                <a:ext uri="{FF2B5EF4-FFF2-40B4-BE49-F238E27FC236}">
                  <a16:creationId xmlns:a16="http://schemas.microsoft.com/office/drawing/2014/main" id="{DA3A37F8-CE39-CBC6-EBFC-2CF0FDCA653E}"/>
                </a:ext>
              </a:extLst>
            </p:cNvPr>
            <p:cNvSpPr txBox="1">
              <a:spLocks/>
            </p:cNvSpPr>
            <p:nvPr/>
          </p:nvSpPr>
          <p:spPr>
            <a:xfrm>
              <a:off x="10546715" y="2092325"/>
              <a:ext cx="142240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200">
                  <a:latin typeface="G마켓 산스 Medium" charset="0"/>
                  <a:ea typeface="G마켓 산스 Medium" charset="0"/>
                </a:rPr>
                <a:t>Output1</a:t>
              </a:r>
              <a:endParaRPr lang="ko-KR" altLang="en-US" sz="1200">
                <a:latin typeface="G마켓 산스 Medium" charset="0"/>
                <a:ea typeface="G마켓 산스 Medium" charset="0"/>
              </a:endParaRPr>
            </a:p>
          </p:txBody>
        </p:sp>
        <p:sp>
          <p:nvSpPr>
            <p:cNvPr id="57" name="텍스트 상자 4">
              <a:extLst>
                <a:ext uri="{FF2B5EF4-FFF2-40B4-BE49-F238E27FC236}">
                  <a16:creationId xmlns:a16="http://schemas.microsoft.com/office/drawing/2014/main" id="{4FCD2124-CF27-6E11-E0C0-6891E35BE4AB}"/>
                </a:ext>
              </a:extLst>
            </p:cNvPr>
            <p:cNvSpPr txBox="1">
              <a:spLocks/>
            </p:cNvSpPr>
            <p:nvPr/>
          </p:nvSpPr>
          <p:spPr>
            <a:xfrm>
              <a:off x="10546715" y="3064510"/>
              <a:ext cx="142240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200">
                  <a:latin typeface="G마켓 산스 Medium" charset="0"/>
                  <a:ea typeface="G마켓 산스 Medium" charset="0"/>
                </a:rPr>
                <a:t>Output2</a:t>
              </a:r>
              <a:endParaRPr lang="ko-KR" altLang="en-US" sz="1200">
                <a:latin typeface="G마켓 산스 Medium" charset="0"/>
                <a:ea typeface="G마켓 산스 Medium" charset="0"/>
              </a:endParaRPr>
            </a:p>
          </p:txBody>
        </p:sp>
        <p:sp>
          <p:nvSpPr>
            <p:cNvPr id="58" name="도형 13">
              <a:extLst>
                <a:ext uri="{FF2B5EF4-FFF2-40B4-BE49-F238E27FC236}">
                  <a16:creationId xmlns:a16="http://schemas.microsoft.com/office/drawing/2014/main" id="{34B140F4-AF4A-3E09-5FFD-2CF11225828F}"/>
                </a:ext>
              </a:extLst>
            </p:cNvPr>
            <p:cNvSpPr>
              <a:spLocks/>
            </p:cNvSpPr>
            <p:nvPr/>
          </p:nvSpPr>
          <p:spPr>
            <a:xfrm>
              <a:off x="5894962" y="1448435"/>
              <a:ext cx="5919848" cy="1913255"/>
            </a:xfrm>
            <a:prstGeom prst="rect">
              <a:avLst/>
            </a:prstGeom>
            <a:noFill/>
            <a:ln w="12700" cap="flat" cmpd="sng">
              <a:solidFill>
                <a:schemeClr val="accent3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텍스트 상자 18">
              <a:extLst>
                <a:ext uri="{FF2B5EF4-FFF2-40B4-BE49-F238E27FC236}">
                  <a16:creationId xmlns:a16="http://schemas.microsoft.com/office/drawing/2014/main" id="{F93B5DD9-DE55-8215-45B8-99F014E74204}"/>
                </a:ext>
              </a:extLst>
            </p:cNvPr>
            <p:cNvSpPr txBox="1">
              <a:spLocks/>
            </p:cNvSpPr>
            <p:nvPr/>
          </p:nvSpPr>
          <p:spPr>
            <a:xfrm>
              <a:off x="8691245" y="3058795"/>
              <a:ext cx="1210310" cy="2933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300">
                  <a:solidFill>
                    <a:schemeClr val="tx1"/>
                  </a:solidFill>
                  <a:latin typeface="G마켓 산스 Medium" charset="0"/>
                  <a:ea typeface="G마켓 산스 Medium" charset="0"/>
                </a:rPr>
                <a:t>Model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3" name="텍스트 상자 20">
            <a:extLst>
              <a:ext uri="{FF2B5EF4-FFF2-40B4-BE49-F238E27FC236}">
                <a16:creationId xmlns:a16="http://schemas.microsoft.com/office/drawing/2014/main" id="{48AC1C1A-E40B-C27B-88B3-DFF4E50C79DC}"/>
              </a:ext>
            </a:extLst>
          </p:cNvPr>
          <p:cNvSpPr txBox="1">
            <a:spLocks/>
          </p:cNvSpPr>
          <p:nvPr/>
        </p:nvSpPr>
        <p:spPr>
          <a:xfrm>
            <a:off x="5713095" y="3380740"/>
            <a:ext cx="623570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200">
                <a:latin typeface="G마켓 산스 Medium" charset="0"/>
                <a:ea typeface="G마켓 산스 Medium" charset="0"/>
              </a:rPr>
              <a:t>Logistic Regression Structure</a:t>
            </a:r>
            <a:endParaRPr lang="ko-KR" altLang="en-US" sz="1200">
              <a:latin typeface="G마켓 산스 Medium" charset="0"/>
              <a:ea typeface="G마켓 산스 Medium" charset="0"/>
            </a:endParaRPr>
          </a:p>
        </p:txBody>
      </p:sp>
      <p:sp>
        <p:nvSpPr>
          <p:cNvPr id="64" name="텍스트 상자 21">
            <a:extLst>
              <a:ext uri="{FF2B5EF4-FFF2-40B4-BE49-F238E27FC236}">
                <a16:creationId xmlns:a16="http://schemas.microsoft.com/office/drawing/2014/main" id="{A4AADB44-95DC-0050-B99A-8191C9C7EA4F}"/>
              </a:ext>
            </a:extLst>
          </p:cNvPr>
          <p:cNvSpPr txBox="1">
            <a:spLocks/>
          </p:cNvSpPr>
          <p:nvPr/>
        </p:nvSpPr>
        <p:spPr>
          <a:xfrm>
            <a:off x="1254885" y="3380740"/>
            <a:ext cx="445071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200" dirty="0">
                <a:latin typeface="G마켓 산스 Medium" charset="0"/>
                <a:ea typeface="G마켓 산스 Medium" charset="0"/>
              </a:rPr>
              <a:t>Difference between Linear and Logistic Regression</a:t>
            </a:r>
            <a:endParaRPr lang="ko-KR" altLang="en-US" sz="1200" dirty="0">
              <a:latin typeface="G마켓 산스 Medium" charset="0"/>
              <a:ea typeface="G마켓 산스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33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선정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LSTM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483B88-2E75-00E5-26FA-EEEE5456BB5C}"/>
              </a:ext>
            </a:extLst>
          </p:cNvPr>
          <p:cNvSpPr/>
          <p:nvPr/>
        </p:nvSpPr>
        <p:spPr>
          <a:xfrm>
            <a:off x="1247140" y="871220"/>
            <a:ext cx="10594975" cy="466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시계열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데이터를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다루는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데 </a:t>
            </a:r>
            <a:r>
              <a:rPr lang="ko-KR" altLang="en-US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적합하고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장기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의존성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문제도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해결된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모델인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LSTM을</a:t>
            </a:r>
            <a:r>
              <a:rPr lang="en-US" altLang="ko-KR" sz="1500" dirty="0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charset="0"/>
                <a:ea typeface="G마켓 산스 Medium" charset="0"/>
              </a:rPr>
              <a:t>선정</a:t>
            </a:r>
            <a:endParaRPr lang="ko-KR" altLang="en-US" sz="1500" dirty="0">
              <a:solidFill>
                <a:schemeClr val="tx1"/>
              </a:solidFill>
              <a:latin typeface="G마켓 산스 Medium" charset="0"/>
              <a:ea typeface="G마켓 산스 Medium" charset="0"/>
            </a:endParaRPr>
          </a:p>
        </p:txBody>
      </p:sp>
      <p:pic>
        <p:nvPicPr>
          <p:cNvPr id="29" name="그림 28" descr="C:/Users/anaconda/AppData/Roaming/PolarisOffice/ETemp/8624_17028288/image45.png">
            <a:extLst>
              <a:ext uri="{FF2B5EF4-FFF2-40B4-BE49-F238E27FC236}">
                <a16:creationId xmlns:a16="http://schemas.microsoft.com/office/drawing/2014/main" id="{344199B1-6954-1C6C-8380-7A08DBA232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6" t="8946" r="3831" b="2614"/>
          <a:stretch>
            <a:fillRect/>
          </a:stretch>
        </p:blipFill>
        <p:spPr>
          <a:xfrm>
            <a:off x="6756400" y="1529080"/>
            <a:ext cx="5088255" cy="1859915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sp>
        <p:nvSpPr>
          <p:cNvPr id="30" name="텍스트 상자 14">
            <a:extLst>
              <a:ext uri="{FF2B5EF4-FFF2-40B4-BE49-F238E27FC236}">
                <a16:creationId xmlns:a16="http://schemas.microsoft.com/office/drawing/2014/main" id="{A99D6B65-AE5D-F9A3-9753-69C5E99C7593}"/>
              </a:ext>
            </a:extLst>
          </p:cNvPr>
          <p:cNvSpPr txBox="1">
            <a:spLocks/>
          </p:cNvSpPr>
          <p:nvPr/>
        </p:nvSpPr>
        <p:spPr>
          <a:xfrm>
            <a:off x="1257935" y="4233545"/>
            <a:ext cx="10571480" cy="1835150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자연어, 주가와 같은 시계열 데이터는 RNN처럼 과거의 정보가 미래의 정보에 영향을 줄 수 있는 구조를 가진 모델을 사용해야 하는데, RNN은 오래된 시그널이 점차 소실되어 이전의 데이터가 사라지는 장기 의존성(Long Term Dependency) 문제가 있음</a:t>
            </a:r>
          </a:p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LSTM은 장기 의존성 문제를 해결하기 위해, RNN의 단일 레이어 구조에 입력, 출력, 삭제 게이트 및 셀 상태(cell state)라는 값을 추가한 모델로, 기억할 정보와 삭제할 정보를 나누고, 단기 메모리와 장기 메모리를 나눠서 학습한 후, 두 메모리를 병합하여 미래를 예측함</a:t>
            </a:r>
          </a:p>
        </p:txBody>
      </p:sp>
      <p:sp>
        <p:nvSpPr>
          <p:cNvPr id="31" name="도형 15">
            <a:extLst>
              <a:ext uri="{FF2B5EF4-FFF2-40B4-BE49-F238E27FC236}">
                <a16:creationId xmlns:a16="http://schemas.microsoft.com/office/drawing/2014/main" id="{36476BAB-9BAC-D9A6-52EE-CC3DB5ED3D59}"/>
              </a:ext>
            </a:extLst>
          </p:cNvPr>
          <p:cNvSpPr>
            <a:spLocks/>
          </p:cNvSpPr>
          <p:nvPr/>
        </p:nvSpPr>
        <p:spPr>
          <a:xfrm>
            <a:off x="1242695" y="3909695"/>
            <a:ext cx="1905635" cy="335915"/>
          </a:xfrm>
          <a:prstGeom prst="round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300">
                <a:solidFill>
                  <a:schemeClr val="bg1"/>
                </a:solidFill>
                <a:latin typeface="G마켓 산스 Medium" charset="0"/>
                <a:ea typeface="G마켓 산스 Medium" charset="0"/>
              </a:rPr>
              <a:t>LSTM</a:t>
            </a:r>
          </a:p>
        </p:txBody>
      </p:sp>
      <p:grpSp>
        <p:nvGrpSpPr>
          <p:cNvPr id="32" name="그룹 30">
            <a:extLst>
              <a:ext uri="{FF2B5EF4-FFF2-40B4-BE49-F238E27FC236}">
                <a16:creationId xmlns:a16="http://schemas.microsoft.com/office/drawing/2014/main" id="{2C9FC694-3304-4AA2-FEA2-2FC9C8FBD6BC}"/>
              </a:ext>
            </a:extLst>
          </p:cNvPr>
          <p:cNvGrpSpPr/>
          <p:nvPr/>
        </p:nvGrpSpPr>
        <p:grpSpPr>
          <a:xfrm>
            <a:off x="1250950" y="1540510"/>
            <a:ext cx="2816860" cy="1809115"/>
            <a:chOff x="1250950" y="1540510"/>
            <a:chExt cx="2816860" cy="1809115"/>
          </a:xfrm>
        </p:grpSpPr>
        <p:pic>
          <p:nvPicPr>
            <p:cNvPr id="33" name="그림 22" descr="C:/Users/anaconda/AppData/Roaming/PolarisOffice/ETemp/8624_17028288/fImage1063401398467.png">
              <a:extLst>
                <a:ext uri="{FF2B5EF4-FFF2-40B4-BE49-F238E27FC236}">
                  <a16:creationId xmlns:a16="http://schemas.microsoft.com/office/drawing/2014/main" id="{16EE00B0-110A-565F-4A9C-91EF6902D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585" y="1540510"/>
              <a:ext cx="2814955" cy="889000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34" name="그림 23" descr="C:/Users/anaconda/AppData/Roaming/PolarisOffice/ETemp/8624_17028288/fImage769801406334.png">
              <a:extLst>
                <a:ext uri="{FF2B5EF4-FFF2-40B4-BE49-F238E27FC236}">
                  <a16:creationId xmlns:a16="http://schemas.microsoft.com/office/drawing/2014/main" id="{637DE785-7B96-177B-2ECE-A59D01EC2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950" y="2465705"/>
              <a:ext cx="2816860" cy="883920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35" name="텍스트 상자 24">
            <a:extLst>
              <a:ext uri="{FF2B5EF4-FFF2-40B4-BE49-F238E27FC236}">
                <a16:creationId xmlns:a16="http://schemas.microsoft.com/office/drawing/2014/main" id="{7E008AB9-C298-0E10-2E37-56630C62CAB3}"/>
              </a:ext>
            </a:extLst>
          </p:cNvPr>
          <p:cNvSpPr txBox="1">
            <a:spLocks/>
          </p:cNvSpPr>
          <p:nvPr/>
        </p:nvSpPr>
        <p:spPr>
          <a:xfrm>
            <a:off x="1158875" y="3392170"/>
            <a:ext cx="293243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>
                <a:latin typeface="G마켓 산스 Medium" charset="0"/>
                <a:ea typeface="G마켓 산스 Medium" charset="0"/>
              </a:rPr>
              <a:t>Long-term Dependency Problem</a:t>
            </a:r>
            <a:endParaRPr lang="ko-KR" altLang="en-US" sz="1200">
              <a:latin typeface="G마켓 산스 Medium" charset="0"/>
              <a:ea typeface="G마켓 산스 Medium" charset="0"/>
            </a:endParaRPr>
          </a:p>
        </p:txBody>
      </p:sp>
      <p:pic>
        <p:nvPicPr>
          <p:cNvPr id="36" name="그림 25" descr="C:/Users/anaconda/AppData/Roaming/PolarisOffice/ETemp/8624_17028288/fImage664671426500.png">
            <a:extLst>
              <a:ext uri="{FF2B5EF4-FFF2-40B4-BE49-F238E27FC236}">
                <a16:creationId xmlns:a16="http://schemas.microsoft.com/office/drawing/2014/main" id="{844B2AC6-91BD-1A8B-601C-D1E2572B3D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r="33295"/>
          <a:stretch>
            <a:fillRect/>
          </a:stretch>
        </p:blipFill>
        <p:spPr>
          <a:xfrm>
            <a:off x="4195445" y="1541145"/>
            <a:ext cx="2422525" cy="1818640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</p:pic>
      <p:sp>
        <p:nvSpPr>
          <p:cNvPr id="37" name="텍스트 상자 28">
            <a:extLst>
              <a:ext uri="{FF2B5EF4-FFF2-40B4-BE49-F238E27FC236}">
                <a16:creationId xmlns:a16="http://schemas.microsoft.com/office/drawing/2014/main" id="{53AD4F67-948C-7D6F-F530-90AF85EC1779}"/>
              </a:ext>
            </a:extLst>
          </p:cNvPr>
          <p:cNvSpPr txBox="1">
            <a:spLocks/>
          </p:cNvSpPr>
          <p:nvPr/>
        </p:nvSpPr>
        <p:spPr>
          <a:xfrm>
            <a:off x="4171950" y="3392170"/>
            <a:ext cx="244602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>
                <a:latin typeface="G마켓 산스 Medium" charset="0"/>
                <a:ea typeface="G마켓 산스 Medium" charset="0"/>
              </a:rPr>
              <a:t>RNN Structure</a:t>
            </a:r>
            <a:endParaRPr lang="ko-KR" altLang="en-US" sz="1200">
              <a:latin typeface="G마켓 산스 Medium" charset="0"/>
              <a:ea typeface="G마켓 산스 Medium" charset="0"/>
            </a:endParaRPr>
          </a:p>
        </p:txBody>
      </p:sp>
      <p:sp>
        <p:nvSpPr>
          <p:cNvPr id="38" name="텍스트 상자 29">
            <a:extLst>
              <a:ext uri="{FF2B5EF4-FFF2-40B4-BE49-F238E27FC236}">
                <a16:creationId xmlns:a16="http://schemas.microsoft.com/office/drawing/2014/main" id="{90E14B73-BD41-B802-F7F0-7C4F9D68D9F2}"/>
              </a:ext>
            </a:extLst>
          </p:cNvPr>
          <p:cNvSpPr txBox="1">
            <a:spLocks/>
          </p:cNvSpPr>
          <p:nvPr/>
        </p:nvSpPr>
        <p:spPr>
          <a:xfrm>
            <a:off x="6756400" y="3403600"/>
            <a:ext cx="508825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>
                <a:latin typeface="G마켓 산스 Medium" charset="0"/>
                <a:ea typeface="G마켓 산스 Medium" charset="0"/>
              </a:rPr>
              <a:t>LSTM Structure</a:t>
            </a:r>
            <a:endParaRPr lang="ko-KR" altLang="en-US" sz="1200">
              <a:latin typeface="G마켓 산스 Medium" charset="0"/>
              <a:ea typeface="G마켓 산스 Medium" charset="0"/>
            </a:endParaRPr>
          </a:p>
        </p:txBody>
      </p:sp>
      <p:sp>
        <p:nvSpPr>
          <p:cNvPr id="39" name="텍스트 상자 35">
            <a:extLst>
              <a:ext uri="{FF2B5EF4-FFF2-40B4-BE49-F238E27FC236}">
                <a16:creationId xmlns:a16="http://schemas.microsoft.com/office/drawing/2014/main" id="{2AB59BE8-0836-1E17-B57F-14E3E760C8CC}"/>
              </a:ext>
            </a:extLst>
          </p:cNvPr>
          <p:cNvSpPr txBox="1">
            <a:spLocks/>
          </p:cNvSpPr>
          <p:nvPr/>
        </p:nvSpPr>
        <p:spPr>
          <a:xfrm>
            <a:off x="1257935" y="6313805"/>
            <a:ext cx="10571480" cy="415290"/>
          </a:xfrm>
          <a:prstGeom prst="rect">
            <a:avLst/>
          </a:prstGeom>
          <a:noFill/>
          <a:ln w="9525" cap="flat" cmpd="sng">
            <a:solidFill>
              <a:schemeClr val="accent3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RNN 보다 훨씬 발전된 형태의 예측 모델로써, 본 프로젝트에서 진행하는 감성 분석 및 주가 분석에 적합하다고 판단</a:t>
            </a:r>
          </a:p>
        </p:txBody>
      </p:sp>
      <p:sp>
        <p:nvSpPr>
          <p:cNvPr id="40" name="도형 37">
            <a:extLst>
              <a:ext uri="{FF2B5EF4-FFF2-40B4-BE49-F238E27FC236}">
                <a16:creationId xmlns:a16="http://schemas.microsoft.com/office/drawing/2014/main" id="{535BA43A-356C-0930-0A06-983F483E4B84}"/>
              </a:ext>
            </a:extLst>
          </p:cNvPr>
          <p:cNvSpPr>
            <a:spLocks/>
          </p:cNvSpPr>
          <p:nvPr/>
        </p:nvSpPr>
        <p:spPr>
          <a:xfrm rot="5400000">
            <a:off x="6079490" y="6048693"/>
            <a:ext cx="210185" cy="320040"/>
          </a:xfrm>
          <a:prstGeom prst="rightArrow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970280" cy="685863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" name="Rect 0"/>
          <p:cNvCxnSpPr/>
          <p:nvPr/>
        </p:nvCxnSpPr>
        <p:spPr>
          <a:xfrm>
            <a:off x="1247140" y="775970"/>
            <a:ext cx="10594975" cy="635"/>
          </a:xfrm>
          <a:prstGeom prst="line">
            <a:avLst/>
          </a:prstGeom>
          <a:ln w="19050" cap="flat" cmpd="sng">
            <a:solidFill>
              <a:schemeClr val="tx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16200000" flipH="1">
            <a:off x="-988060" y="1567180"/>
            <a:ext cx="3201670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2800">
                <a:solidFill>
                  <a:schemeClr val="bg1">
                    <a:lumMod val="85000"/>
                  </a:schemeClr>
                </a:solidFill>
                <a:latin typeface="G마켓 산스 TTF Medium" charset="0"/>
                <a:ea typeface="G마켓 산스 TTF Medium" charset="0"/>
              </a:rPr>
              <a:t>03 모델 개발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247140" y="252730"/>
            <a:ext cx="7583805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선정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en-US" altLang="ko-KR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KlueBERT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B18FF255-0E34-4B86-BB39-C1750201183A}"/>
              </a:ext>
            </a:extLst>
          </p:cNvPr>
          <p:cNvSpPr>
            <a:spLocks/>
          </p:cNvSpPr>
          <p:nvPr/>
        </p:nvSpPr>
        <p:spPr>
          <a:xfrm>
            <a:off x="1247140" y="871220"/>
            <a:ext cx="10596880" cy="468630"/>
          </a:xfrm>
          <a:prstGeom prst="rect">
            <a:avLst/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본 프로젝트가 </a:t>
            </a:r>
            <a:r>
              <a:rPr lang="en-US" altLang="ko-KR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‘</a:t>
            </a:r>
            <a:r>
              <a:rPr lang="ko-KR" altLang="en-US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자연어</a:t>
            </a:r>
            <a:r>
              <a:rPr lang="en-US" altLang="ko-KR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’</a:t>
            </a:r>
            <a:r>
              <a:rPr lang="ko-KR" altLang="en-US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를 활용한 감성분석임을 고려하여</a:t>
            </a:r>
            <a:r>
              <a:rPr lang="en-US" altLang="ko-KR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자연어 처리에 높은 성능을 보이는 </a:t>
            </a:r>
            <a:r>
              <a:rPr lang="en-US" altLang="ko-KR" sz="1500" dirty="0" err="1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KlueBERT</a:t>
            </a:r>
            <a:r>
              <a:rPr lang="en-US" altLang="ko-KR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모델 선정</a:t>
            </a:r>
          </a:p>
        </p:txBody>
      </p:sp>
      <p:sp>
        <p:nvSpPr>
          <p:cNvPr id="33" name="텍스트 상자 99">
            <a:extLst>
              <a:ext uri="{FF2B5EF4-FFF2-40B4-BE49-F238E27FC236}">
                <a16:creationId xmlns:a16="http://schemas.microsoft.com/office/drawing/2014/main" id="{E15B2B49-BCF5-9225-B37A-22F073E3473A}"/>
              </a:ext>
            </a:extLst>
          </p:cNvPr>
          <p:cNvSpPr txBox="1">
            <a:spLocks/>
          </p:cNvSpPr>
          <p:nvPr/>
        </p:nvSpPr>
        <p:spPr>
          <a:xfrm>
            <a:off x="5894705" y="1972310"/>
            <a:ext cx="5880735" cy="18351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>
                <a:latin typeface="G마켓 산스 Light" charset="0"/>
                <a:ea typeface="G마켓 산스 Light" charset="0"/>
              </a:rPr>
              <a:t>BERT는 구글에서 공개한 자연어처리 모델로, 앞서 선정한 Logistic Regression, LSTM과 달리 사전학습이 되어 있는 pretrained 모델</a:t>
            </a:r>
            <a:endParaRPr lang="ko-KR" altLang="en-US" sz="1400">
              <a:latin typeface="G마켓 산스 Light" charset="0"/>
              <a:ea typeface="G마켓 산스 Light" charset="0"/>
            </a:endParaRPr>
          </a:p>
          <a:p>
            <a:pPr marL="180975" indent="-180975" latinLnBrk="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en-US" altLang="ko-KR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K</a:t>
            </a:r>
            <a:r>
              <a:rPr lang="en-US" altLang="ko-KR" sz="140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lueBERT</a:t>
            </a:r>
            <a:r>
              <a:rPr lang="en-US" altLang="ko-KR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(Korean Language Understanding Evaluation Benchmark BERT)</a:t>
            </a:r>
            <a:r>
              <a:rPr lang="ko-KR" altLang="en-US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는</a:t>
            </a:r>
            <a:r>
              <a:rPr lang="ko-KR" altLang="en-US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 </a:t>
            </a:r>
            <a:r>
              <a:rPr lang="ko-KR" altLang="en-US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한국어</a:t>
            </a:r>
            <a:r>
              <a:rPr lang="ko-KR" altLang="en-US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 </a:t>
            </a:r>
            <a:r>
              <a:rPr lang="en-US" altLang="ko-KR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NLP </a:t>
            </a:r>
            <a:r>
              <a:rPr lang="ko-KR" altLang="en-US" sz="1400" i="0" b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벤치마크 데이터 셋이 학습된 pretrained BERT 모델</a:t>
            </a:r>
            <a:endParaRPr lang="ko-KR" altLang="en-US" sz="1400" i="0" b="0">
              <a:solidFill>
                <a:srgbClr val="292929"/>
              </a:solidFill>
              <a:latin typeface="G마켓 산스 Light" charset="0"/>
              <a:ea typeface="G마켓 산스 Light" charset="0"/>
            </a:endParaRPr>
          </a:p>
        </p:txBody>
      </p:sp>
      <p:sp>
        <p:nvSpPr>
          <p:cNvPr id="34" name="도형 97">
            <a:extLst>
              <a:ext uri="{FF2B5EF4-FFF2-40B4-BE49-F238E27FC236}">
                <a16:creationId xmlns:a16="http://schemas.microsoft.com/office/drawing/2014/main" id="{D16744E2-2E5E-D89B-8218-3CEF79FFE23C}"/>
              </a:ext>
            </a:extLst>
          </p:cNvPr>
          <p:cNvSpPr>
            <a:spLocks/>
          </p:cNvSpPr>
          <p:nvPr/>
        </p:nvSpPr>
        <p:spPr>
          <a:xfrm>
            <a:off x="1247140" y="1491615"/>
            <a:ext cx="1904365" cy="334645"/>
          </a:xfrm>
          <a:prstGeom prst="round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ko-KR" altLang="en-US" sz="1300" dirty="0">
                <a:solidFill>
                  <a:schemeClr val="bg1"/>
                </a:solidFill>
                <a:latin typeface="G마켓 산스 Medium" charset="0"/>
                <a:ea typeface="G마켓 산스 Medium" charset="0"/>
              </a:rPr>
              <a:t>BERT</a:t>
            </a:r>
            <a:r>
              <a:rPr lang="en-US" altLang="ko-KR" sz="1300" dirty="0">
                <a:solidFill>
                  <a:schemeClr val="bg1"/>
                </a:solidFill>
                <a:latin typeface="G마켓 산스 Medium" charset="0"/>
                <a:ea typeface="G마켓 산스 Medium" charset="0"/>
              </a:rPr>
              <a:t>/</a:t>
            </a:r>
            <a:r>
              <a:rPr lang="en-US" altLang="ko-KR" sz="1300" dirty="0" err="1">
                <a:solidFill>
                  <a:schemeClr val="bg1"/>
                </a:solidFill>
                <a:latin typeface="G마켓 산스 Medium" charset="0"/>
                <a:ea typeface="G마켓 산스 Medium" charset="0"/>
              </a:rPr>
              <a:t>KlueBERT</a:t>
            </a:r>
            <a:endParaRPr lang="ko-KR" altLang="en-US" sz="1300" dirty="0">
              <a:solidFill>
                <a:schemeClr val="bg1"/>
              </a:solidFill>
              <a:latin typeface="G마켓 산스 Medium" charset="0"/>
              <a:ea typeface="G마켓 산스 Medium" charset="0"/>
            </a:endParaRPr>
          </a:p>
        </p:txBody>
      </p:sp>
      <p:pic>
        <p:nvPicPr>
          <p:cNvPr id="35" name="그림 4">
            <a:extLst>
              <a:ext uri="{FF2B5EF4-FFF2-40B4-BE49-F238E27FC236}">
                <a16:creationId xmlns:a16="http://schemas.microsoft.com/office/drawing/2014/main" id="{E0021707-ACB5-79C7-9C87-D9B39212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335" y="1879600"/>
            <a:ext cx="4264660" cy="2004060"/>
          </a:xfrm>
          <a:prstGeom prst="rect">
            <a:avLst/>
          </a:prstGeom>
          <a:noFill/>
        </p:spPr>
      </p:pic>
      <p:sp>
        <p:nvSpPr>
          <p:cNvPr id="42" name="텍스트 상자 6">
            <a:extLst>
              <a:ext uri="{FF2B5EF4-FFF2-40B4-BE49-F238E27FC236}">
                <a16:creationId xmlns:a16="http://schemas.microsoft.com/office/drawing/2014/main" id="{F2CC3A14-6B01-0D95-A2EF-58E25E49024D}"/>
              </a:ext>
            </a:extLst>
          </p:cNvPr>
          <p:cNvSpPr txBox="1">
            <a:spLocks/>
          </p:cNvSpPr>
          <p:nvPr/>
        </p:nvSpPr>
        <p:spPr>
          <a:xfrm>
            <a:off x="6945630" y="4443730"/>
            <a:ext cx="4885690" cy="2134235"/>
          </a:xfrm>
          <a:prstGeom prst="rect">
            <a:avLst/>
          </a:prstGeom>
          <a:noFill/>
          <a:ln w="0" cap="flat" cmpd="sng">
            <a:solidFill>
              <a:schemeClr val="accent3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defTabSz="914400" rtl="0" eaLnBrk="1" latinLnBrk="1" hangingPunct="1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ko-KR" altLang="en-US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모델의 전반적인 성능 및 본 프로젝트와 가장 관련이 깊은 </a:t>
            </a:r>
            <a:r>
              <a:rPr lang="en-US" altLang="ko-KR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YNAT </a:t>
            </a:r>
            <a:r>
              <a:rPr lang="ko-KR" altLang="en-US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과제에 대한 성능을 위주로 </a:t>
            </a:r>
            <a:r>
              <a:rPr lang="en-US" altLang="ko-KR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BERT </a:t>
            </a:r>
            <a:r>
              <a:rPr lang="ko-KR" altLang="en-US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모델들을 </a:t>
            </a:r>
            <a:r>
              <a:rPr lang="ko-KR" altLang="en-US" sz="1400" b="0" i="0" dirty="0" err="1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비교하였을때</a:t>
            </a:r>
            <a:r>
              <a:rPr lang="en-US" altLang="ko-KR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, </a:t>
            </a:r>
            <a:r>
              <a:rPr lang="ko-KR" altLang="en-US" sz="1400" b="0" i="0" dirty="0">
                <a:solidFill>
                  <a:srgbClr val="292929"/>
                </a:solidFill>
                <a:latin typeface="G마켓 산스 Light" charset="0"/>
                <a:ea typeface="G마켓 산스 Light" charset="0"/>
              </a:rPr>
              <a:t>가장 높은 성능을 보임</a:t>
            </a:r>
            <a:endParaRPr lang="en-US" altLang="ko-KR" sz="1400" b="0" i="0" dirty="0">
              <a:solidFill>
                <a:srgbClr val="292929"/>
              </a:solidFill>
              <a:latin typeface="G마켓 산스 Light" charset="0"/>
              <a:ea typeface="G마켓 산스 Light" charset="0"/>
            </a:endParaRPr>
          </a:p>
          <a:p>
            <a:pPr marL="254000" indent="-254000">
              <a:lnSpc>
                <a:spcPct val="150000"/>
              </a:lnSpc>
              <a:spcAft>
                <a:spcPts val="1000"/>
              </a:spcAft>
              <a:buFont typeface="Wingdings"/>
              <a:buChar char="§"/>
            </a:pPr>
            <a:r>
              <a:rPr lang="en-US" altLang="ko-KR" sz="1400" dirty="0" err="1">
                <a:latin typeface="G마켓 산스 Light" charset="0"/>
                <a:ea typeface="G마켓 산스 Light" charset="0"/>
              </a:rPr>
              <a:t>KlueBERT</a:t>
            </a:r>
            <a:r>
              <a:rPr lang="ko-KR" altLang="en-US" sz="1400" dirty="0">
                <a:latin typeface="G마켓 산스 Light" charset="0"/>
                <a:ea typeface="G마켓 산스 Light" charset="0"/>
              </a:rPr>
              <a:t>모델을 </a:t>
            </a:r>
            <a:r>
              <a:rPr lang="en-US" altLang="ko-KR" sz="1400" dirty="0">
                <a:latin typeface="G마켓 산스 Light" charset="0"/>
                <a:ea typeface="G마켓 산스 Light" charset="0"/>
              </a:rPr>
              <a:t>F</a:t>
            </a:r>
            <a:r>
              <a:rPr lang="ko-KR" altLang="en-US" sz="1400" dirty="0" err="1">
                <a:latin typeface="G마켓 산스 Light" charset="0"/>
                <a:ea typeface="G마켓 산스 Light" charset="0"/>
              </a:rPr>
              <a:t>ine-tuning하여</a:t>
            </a:r>
            <a:r>
              <a:rPr lang="ko-KR" altLang="en-US" sz="1400" dirty="0">
                <a:latin typeface="G마켓 산스 Light" charset="0"/>
                <a:ea typeface="G마켓 산스 Light" charset="0"/>
              </a:rPr>
              <a:t> 특정 NLP 과제에 대한 성능을 높일 수 있으므로, 감성을 분석하는 과제에 대해 보다 높은 성능을 보일 것으로 기대하여 선정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DB0727D7-94A9-3BAA-E987-80324F06FB24}"/>
              </a:ext>
            </a:extLst>
          </p:cNvPr>
          <p:cNvGrpSpPr/>
          <p:nvPr/>
        </p:nvGrpSpPr>
        <p:grpSpPr>
          <a:xfrm>
            <a:off x="1302385" y="4443730"/>
            <a:ext cx="5428615" cy="2210435"/>
            <a:chOff x="1302385" y="4443730"/>
            <a:chExt cx="5428615" cy="2210435"/>
          </a:xfrm>
        </p:grpSpPr>
        <p:pic>
          <p:nvPicPr>
            <p:cNvPr id="17" name="Picture ">
              <a:extLst>
                <a:ext uri="{FF2B5EF4-FFF2-40B4-BE49-F238E27FC236}">
                  <a16:creationId xmlns:a16="http://schemas.microsoft.com/office/drawing/2014/main" id="{3846F4CC-4191-3AB3-0725-886186BA0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275" y="4443730"/>
              <a:ext cx="5419725" cy="2019300"/>
            </a:xfrm>
            <a:prstGeom prst="rect">
              <a:avLst/>
            </a:prstGeom>
            <a:noFill/>
            <a:ln w="9525" cap="flat" cmpd="sng">
              <a:solidFill>
                <a:schemeClr val="accent3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D2213659-A35A-0050-279C-C0069B5CB31E}"/>
                </a:ext>
              </a:extLst>
            </p:cNvPr>
            <p:cNvSpPr txBox="1">
              <a:spLocks/>
            </p:cNvSpPr>
            <p:nvPr/>
          </p:nvSpPr>
          <p:spPr>
            <a:xfrm>
              <a:off x="1302385" y="6464300"/>
              <a:ext cx="2661285" cy="1892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800">
                  <a:latin typeface="맑은 고딕" charset="0"/>
                  <a:ea typeface="맑은 고딕" charset="0"/>
                </a:rPr>
                <a:t>KLUE: Korean Language Understanding Evaluation</a:t>
              </a:r>
              <a:endParaRPr lang="ko-KR" altLang="en-US" sz="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53039C1C-2AE5-59AB-E198-8F54462B31D0}"/>
                </a:ext>
              </a:extLst>
            </p:cNvPr>
            <p:cNvSpPr>
              <a:spLocks/>
            </p:cNvSpPr>
            <p:nvPr/>
          </p:nvSpPr>
          <p:spPr>
            <a:xfrm>
              <a:off x="1356360" y="6009005"/>
              <a:ext cx="5300980" cy="410210"/>
            </a:xfrm>
            <a:prstGeom prst="roundRect">
              <a:avLst>
                <a:gd name="adj" fmla="val 0"/>
              </a:avLst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도형 37">
            <a:extLst>
              <a:ext uri="{FF2B5EF4-FFF2-40B4-BE49-F238E27FC236}">
                <a16:creationId xmlns:a16="http://schemas.microsoft.com/office/drawing/2014/main" id="{A45B4EE4-3320-243A-794A-4A61D3DDC3ED}"/>
              </a:ext>
            </a:extLst>
          </p:cNvPr>
          <p:cNvSpPr>
            <a:spLocks/>
          </p:cNvSpPr>
          <p:nvPr/>
        </p:nvSpPr>
        <p:spPr>
          <a:xfrm rot="5400000">
            <a:off x="6392545" y="4037965"/>
            <a:ext cx="210185" cy="320040"/>
          </a:xfrm>
          <a:prstGeom prst="rightArrow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5F8CAA-C3F5-F096-DFD5-06CA89814812}"/>
              </a:ext>
            </a:extLst>
          </p:cNvPr>
          <p:cNvSpPr/>
          <p:nvPr/>
        </p:nvSpPr>
        <p:spPr>
          <a:xfrm>
            <a:off x="1247140" y="1829435"/>
            <a:ext cx="10581640" cy="21399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970280" cy="685863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" name="Rect 0"/>
          <p:cNvCxnSpPr/>
          <p:nvPr/>
        </p:nvCxnSpPr>
        <p:spPr>
          <a:xfrm>
            <a:off x="1247140" y="775970"/>
            <a:ext cx="10594975" cy="635"/>
          </a:xfrm>
          <a:prstGeom prst="line">
            <a:avLst/>
          </a:prstGeom>
          <a:ln w="19050" cap="flat" cmpd="sng">
            <a:solidFill>
              <a:schemeClr val="tx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16200000" flipH="1">
            <a:off x="-988060" y="1567180"/>
            <a:ext cx="3201670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2800">
                <a:solidFill>
                  <a:schemeClr val="bg1">
                    <a:lumMod val="85000"/>
                  </a:schemeClr>
                </a:solidFill>
                <a:latin typeface="G마켓 산스 TTF Medium" charset="0"/>
                <a:ea typeface="G마켓 산스 TTF Medium" charset="0"/>
              </a:rPr>
              <a:t>03 모델 개발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247140" y="252730"/>
            <a:ext cx="7583805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1247140" y="871220"/>
            <a:ext cx="10596245" cy="467995"/>
          </a:xfrm>
          <a:prstGeom prst="rect">
            <a:avLst/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latinLnBrk="0">
              <a:spcAft>
                <a:spcPts val="100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활용모델과 감성분석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라벨링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 베이스를 교차하여 총 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9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charset="0"/>
                <a:ea typeface="G마켓 산스 TTF Medium" charset="0"/>
              </a:rPr>
              <a:t>개의 모델 개발</a:t>
            </a:r>
            <a:endParaRPr lang="en-US" altLang="ko-KR" sz="1400" dirty="0">
              <a:solidFill>
                <a:schemeClr val="tx1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58FC0615-97F9-F158-2D34-C7DA371B4585}"/>
              </a:ext>
            </a:extLst>
          </p:cNvPr>
          <p:cNvSpPr>
            <a:spLocks/>
          </p:cNvSpPr>
          <p:nvPr/>
        </p:nvSpPr>
        <p:spPr>
          <a:xfrm>
            <a:off x="2621834" y="3751968"/>
            <a:ext cx="2217166" cy="374664"/>
          </a:xfrm>
          <a:prstGeom prst="roundRect">
            <a:avLst>
              <a:gd name="adj" fmla="val 30669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400" dirty="0" err="1">
                <a:latin typeface="맑은 고딕" charset="0"/>
                <a:ea typeface="맑은 고딕" charset="0"/>
              </a:rPr>
              <a:t>주가</a:t>
            </a:r>
            <a:r>
              <a:rPr lang="en-US" sz="1400" dirty="0">
                <a:latin typeface="맑은 고딕" charset="0"/>
                <a:ea typeface="맑은 고딕" charset="0"/>
              </a:rPr>
              <a:t>(SP)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기반</a:t>
            </a:r>
            <a:r>
              <a:rPr lang="en-US" sz="14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모델</a:t>
            </a: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5FF1589B-1318-A85F-C478-2347EA0BA28D}"/>
              </a:ext>
            </a:extLst>
          </p:cNvPr>
          <p:cNvSpPr>
            <a:spLocks/>
          </p:cNvSpPr>
          <p:nvPr/>
        </p:nvSpPr>
        <p:spPr>
          <a:xfrm>
            <a:off x="5899692" y="3751968"/>
            <a:ext cx="2217166" cy="374664"/>
          </a:xfrm>
          <a:prstGeom prst="roundRect">
            <a:avLst>
              <a:gd name="adj" fmla="val 33085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400" dirty="0" err="1">
                <a:latin typeface="맑은 고딕" charset="0"/>
                <a:ea typeface="맑은 고딕" charset="0"/>
              </a:rPr>
              <a:t>단어</a:t>
            </a:r>
            <a:r>
              <a:rPr lang="en-US" sz="1400" dirty="0">
                <a:latin typeface="맑은 고딕" charset="0"/>
                <a:ea typeface="맑은 고딕" charset="0"/>
              </a:rPr>
              <a:t>(Word)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기반</a:t>
            </a:r>
            <a:r>
              <a:rPr lang="en-US" sz="14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모델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B76878EE-1527-8A16-6940-59D101F62D76}"/>
              </a:ext>
            </a:extLst>
          </p:cNvPr>
          <p:cNvSpPr>
            <a:spLocks/>
          </p:cNvSpPr>
          <p:nvPr/>
        </p:nvSpPr>
        <p:spPr>
          <a:xfrm>
            <a:off x="9141454" y="3751968"/>
            <a:ext cx="2217166" cy="374664"/>
          </a:xfrm>
          <a:prstGeom prst="roundRect">
            <a:avLst>
              <a:gd name="adj" fmla="val 33085"/>
            </a:avLst>
          </a:prstGeom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400" dirty="0">
                <a:latin typeface="맑은 고딕" charset="0"/>
                <a:ea typeface="맑은 고딕" charset="0"/>
              </a:rPr>
              <a:t>주가</a:t>
            </a:r>
            <a:r>
              <a:rPr lang="en-US" altLang="ko-KR" sz="1400" dirty="0">
                <a:latin typeface="맑은 고딕" charset="0"/>
                <a:ea typeface="맑은 고딕" charset="0"/>
              </a:rPr>
              <a:t>X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단어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기반</a:t>
            </a:r>
            <a:r>
              <a:rPr lang="en-US" sz="14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모델</a:t>
            </a: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A3744EB8-92F7-89E9-F403-86A3BEB50DED}"/>
              </a:ext>
            </a:extLst>
          </p:cNvPr>
          <p:cNvSpPr>
            <a:spLocks/>
          </p:cNvSpPr>
          <p:nvPr/>
        </p:nvSpPr>
        <p:spPr>
          <a:xfrm>
            <a:off x="2621834" y="1719531"/>
            <a:ext cx="2217166" cy="374664"/>
          </a:xfrm>
          <a:prstGeom prst="roundRect">
            <a:avLst>
              <a:gd name="adj" fmla="val 25836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400" dirty="0">
                <a:latin typeface="맑은 고딕" charset="0"/>
                <a:ea typeface="맑은 고딕" charset="0"/>
              </a:rPr>
              <a:t>Logistic Regression</a:t>
            </a:r>
            <a:endParaRPr lang="ko-KR" altLang="en-US" sz="1400" dirty="0">
              <a:latin typeface="맑은 고딕" charset="0"/>
              <a:ea typeface="맑은 고딕" charset="0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FF3B14FD-3657-4EF4-53E0-348E80A035C1}"/>
              </a:ext>
            </a:extLst>
          </p:cNvPr>
          <p:cNvSpPr>
            <a:spLocks/>
          </p:cNvSpPr>
          <p:nvPr/>
        </p:nvSpPr>
        <p:spPr>
          <a:xfrm>
            <a:off x="5902922" y="1715974"/>
            <a:ext cx="2217166" cy="374664"/>
          </a:xfrm>
          <a:prstGeom prst="roundRect">
            <a:avLst>
              <a:gd name="adj" fmla="val 30669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LSTM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3CB30D3F-9B30-CC9B-FB09-5612D8EAC398}"/>
              </a:ext>
            </a:extLst>
          </p:cNvPr>
          <p:cNvSpPr>
            <a:spLocks/>
          </p:cNvSpPr>
          <p:nvPr/>
        </p:nvSpPr>
        <p:spPr>
          <a:xfrm>
            <a:off x="9141454" y="1732982"/>
            <a:ext cx="2217166" cy="374664"/>
          </a:xfrm>
          <a:prstGeom prst="roundRect">
            <a:avLst>
              <a:gd name="adj" fmla="val 30669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KLUE-BERT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01AB272-A870-B38A-2380-F033FF8979D9}"/>
              </a:ext>
            </a:extLst>
          </p:cNvPr>
          <p:cNvSpPr/>
          <p:nvPr/>
        </p:nvSpPr>
        <p:spPr>
          <a:xfrm>
            <a:off x="2453204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1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DC04CC-4429-BD78-C6D6-F77AB624B928}"/>
              </a:ext>
            </a:extLst>
          </p:cNvPr>
          <p:cNvSpPr/>
          <p:nvPr/>
        </p:nvSpPr>
        <p:spPr>
          <a:xfrm>
            <a:off x="3540160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2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5F97F2E-0B18-AC88-B996-00F31C2E9B1A}"/>
              </a:ext>
            </a:extLst>
          </p:cNvPr>
          <p:cNvSpPr/>
          <p:nvPr/>
        </p:nvSpPr>
        <p:spPr>
          <a:xfrm>
            <a:off x="4627116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3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5A5EB1B-5F35-16E1-D6B7-7DE60C38ABD5}"/>
              </a:ext>
            </a:extLst>
          </p:cNvPr>
          <p:cNvSpPr/>
          <p:nvPr/>
        </p:nvSpPr>
        <p:spPr>
          <a:xfrm>
            <a:off x="5714072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4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94AFAF8-7609-2E79-5D35-F6D3DB01FE71}"/>
              </a:ext>
            </a:extLst>
          </p:cNvPr>
          <p:cNvSpPr/>
          <p:nvPr/>
        </p:nvSpPr>
        <p:spPr>
          <a:xfrm>
            <a:off x="6801028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5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46B656-E68A-E3B2-A08A-C244C4B4CA0A}"/>
              </a:ext>
            </a:extLst>
          </p:cNvPr>
          <p:cNvSpPr/>
          <p:nvPr/>
        </p:nvSpPr>
        <p:spPr>
          <a:xfrm>
            <a:off x="7887984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6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FA43052-5B9C-81AB-A8DE-678DA01A93D1}"/>
              </a:ext>
            </a:extLst>
          </p:cNvPr>
          <p:cNvSpPr/>
          <p:nvPr/>
        </p:nvSpPr>
        <p:spPr>
          <a:xfrm>
            <a:off x="8974940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7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25CF96-F5EF-9393-5C16-851CAE79252D}"/>
              </a:ext>
            </a:extLst>
          </p:cNvPr>
          <p:cNvSpPr/>
          <p:nvPr/>
        </p:nvSpPr>
        <p:spPr>
          <a:xfrm>
            <a:off x="10061896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8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03347B-442B-4401-5832-E9B9199E32BA}"/>
              </a:ext>
            </a:extLst>
          </p:cNvPr>
          <p:cNvSpPr/>
          <p:nvPr/>
        </p:nvSpPr>
        <p:spPr>
          <a:xfrm>
            <a:off x="11148851" y="5770953"/>
            <a:ext cx="692312" cy="53538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 9</a:t>
            </a:r>
            <a:endParaRPr lang="ko-KR" altLang="en-US" sz="105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7AF62E-2611-6C32-A77E-D16A29E45F49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3730417" y="2094195"/>
            <a:ext cx="0" cy="1657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EDDAB7E-006F-B91F-B731-C3394FAE82EA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3730417" y="2094195"/>
            <a:ext cx="3277858" cy="1657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B78FFE-D99C-62AE-FCB5-08E7DD1D8EDE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3730417" y="2094195"/>
            <a:ext cx="6519620" cy="1657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6DB6D9A-1175-AC1D-106F-1BCB4C4A6855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2799360" y="4126632"/>
            <a:ext cx="931057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C598712-3C0B-5B2F-3142-69042797D59C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3730417" y="4126632"/>
            <a:ext cx="155899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78A558-37BF-A232-FBFC-A48E9CAE090F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7008275" y="2090638"/>
            <a:ext cx="3230" cy="166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826-237B-60EC-B990-2C393CC59493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7011505" y="2090638"/>
            <a:ext cx="3238532" cy="166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427FA37-61BF-7D84-1F3B-01B1550B7AC0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7008275" y="2107646"/>
            <a:ext cx="3241762" cy="164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8DB8494-9325-2A7F-412E-2039142ECC9D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10250037" y="2107646"/>
            <a:ext cx="0" cy="164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D669FA1-7B25-1EF5-9C6C-3E0202947A90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>
            <a:off x="10250037" y="4126632"/>
            <a:ext cx="158015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D629681-F03B-3B93-BA1B-11989BFA0CEA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10250037" y="4126632"/>
            <a:ext cx="1244970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E7BC304-EE65-4F59-396C-23B43EF4A9C5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7008275" y="4126632"/>
            <a:ext cx="138909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9698D39-8C34-862B-DED2-FD84B125C8EE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7008275" y="4126632"/>
            <a:ext cx="1225865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BDEF47A-230E-DCD6-8813-9E327F5783DC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730417" y="2107646"/>
            <a:ext cx="6519620" cy="164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4EB8579-1E10-D711-597A-ABA401A9C729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3730417" y="2090638"/>
            <a:ext cx="3281088" cy="166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F165F10-BAB0-72F1-6A16-D7A1A47244C0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3730417" y="4126632"/>
            <a:ext cx="1242855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C4C594A-A45B-F369-ED9E-8500A2206F05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6060228" y="4126632"/>
            <a:ext cx="948047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16E9141-3BC7-1586-7489-E2BF818E8B76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flipH="1">
            <a:off x="9321096" y="4126632"/>
            <a:ext cx="928941" cy="164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59DCE05C-31A7-CE47-7A17-19522D3A92A9}"/>
              </a:ext>
            </a:extLst>
          </p:cNvPr>
          <p:cNvSpPr/>
          <p:nvPr/>
        </p:nvSpPr>
        <p:spPr>
          <a:xfrm>
            <a:off x="1246908" y="3751968"/>
            <a:ext cx="828723" cy="179809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</a:t>
            </a:r>
            <a:endParaRPr lang="en-US" altLang="ko-KR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분석</a:t>
            </a:r>
            <a:endParaRPr lang="en-US" altLang="ko-KR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베이스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CC71B182-85C8-0D56-8129-2429D8DEFFBD}"/>
              </a:ext>
            </a:extLst>
          </p:cNvPr>
          <p:cNvSpPr/>
          <p:nvPr/>
        </p:nvSpPr>
        <p:spPr>
          <a:xfrm>
            <a:off x="1246908" y="1618175"/>
            <a:ext cx="828723" cy="20030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</a:t>
            </a:r>
            <a:endParaRPr lang="en-US" altLang="ko-KR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</a:t>
            </a:r>
            <a:endParaRPr lang="en-US" altLang="ko-KR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E5C1AAB0-7A90-B4DF-85C4-8477363E95B7}"/>
              </a:ext>
            </a:extLst>
          </p:cNvPr>
          <p:cNvSpPr/>
          <p:nvPr/>
        </p:nvSpPr>
        <p:spPr>
          <a:xfrm>
            <a:off x="1246908" y="5759794"/>
            <a:ext cx="828723" cy="54654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최종</a:t>
            </a:r>
            <a:endParaRPr lang="en-US" altLang="ko-KR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4294712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65887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Logistic Regression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EF523F-BD94-0803-8957-52819D749044}"/>
              </a:ext>
            </a:extLst>
          </p:cNvPr>
          <p:cNvSpPr/>
          <p:nvPr/>
        </p:nvSpPr>
        <p:spPr>
          <a:xfrm>
            <a:off x="1688593" y="1990763"/>
            <a:ext cx="3813694" cy="3725366"/>
          </a:xfrm>
          <a:prstGeom prst="rect">
            <a:avLst/>
          </a:prstGeom>
          <a:solidFill>
            <a:srgbClr val="FFFFFF"/>
          </a:solidFill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A026B8-B3C5-8586-0B78-340CDFF62A87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토큰화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로지스틱 회귀 모델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교차 검증까지 일련의 과정을 파이프라인으로 구성</a:t>
            </a:r>
            <a:endParaRPr lang="ko-KR" altLang="en-US" sz="15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98B43-3FC9-7EB1-6D83-85E1307FA302}"/>
              </a:ext>
            </a:extLst>
          </p:cNvPr>
          <p:cNvSpPr txBox="1"/>
          <p:nvPr/>
        </p:nvSpPr>
        <p:spPr>
          <a:xfrm>
            <a:off x="6394421" y="2024624"/>
            <a:ext cx="5362407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파이프라인을 통해 로지스틱 회귀 모델을 구성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파이프라인을 사용함으로써 데이터를 손실 없이 사용하고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교차 검증을 보다 쉽게 사용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입력 데이터에 대해 토큰화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로지스틱 회귀 시행  후 교차 검증을 시행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교차 검증은 회귀에서 사용하는 </a:t>
            </a:r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KFold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교차검증을 사용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로지스틱 회귀 모델의 매개 변수는 데이터의 이진 분류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다중 분류에 따라 변동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그리드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서치를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통해 최적의 매개변수 값을 찾아 최적의 파이프라인 모델을 출력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08FDD174-A6EB-640D-7386-6131E5879589}"/>
              </a:ext>
            </a:extLst>
          </p:cNvPr>
          <p:cNvSpPr/>
          <p:nvPr/>
        </p:nvSpPr>
        <p:spPr>
          <a:xfrm rot="5400000">
            <a:off x="2746569" y="1742772"/>
            <a:ext cx="1636910" cy="2201606"/>
          </a:xfrm>
          <a:prstGeom prst="chevron">
            <a:avLst/>
          </a:prstGeom>
          <a:solidFill>
            <a:srgbClr val="ADC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4271F46E-BA5C-D0DE-6B01-512C2F16A207}"/>
              </a:ext>
            </a:extLst>
          </p:cNvPr>
          <p:cNvSpPr/>
          <p:nvPr/>
        </p:nvSpPr>
        <p:spPr>
          <a:xfrm rot="5400000">
            <a:off x="2746569" y="2758391"/>
            <a:ext cx="1636911" cy="2201606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D809D050-6138-0F28-2C24-9D085EF9D971}"/>
              </a:ext>
            </a:extLst>
          </p:cNvPr>
          <p:cNvSpPr/>
          <p:nvPr/>
        </p:nvSpPr>
        <p:spPr>
          <a:xfrm rot="5400000">
            <a:off x="2746571" y="3774013"/>
            <a:ext cx="1636910" cy="2201606"/>
          </a:xfrm>
          <a:prstGeom prst="chevron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9E14BD-A3AE-B9AD-E619-B33DB98873F2}"/>
              </a:ext>
            </a:extLst>
          </p:cNvPr>
          <p:cNvSpPr txBox="1"/>
          <p:nvPr/>
        </p:nvSpPr>
        <p:spPr>
          <a:xfrm>
            <a:off x="2464220" y="2876269"/>
            <a:ext cx="2201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Tokenization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7720AC-E2FF-F4A6-92B3-1395736A7426}"/>
              </a:ext>
            </a:extLst>
          </p:cNvPr>
          <p:cNvSpPr txBox="1"/>
          <p:nvPr/>
        </p:nvSpPr>
        <p:spPr>
          <a:xfrm>
            <a:off x="2464220" y="3800082"/>
            <a:ext cx="220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Logistic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Regression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D98E7-655F-7E1C-E0AD-01E71E58F1D0}"/>
              </a:ext>
            </a:extLst>
          </p:cNvPr>
          <p:cNvSpPr txBox="1"/>
          <p:nvPr/>
        </p:nvSpPr>
        <p:spPr>
          <a:xfrm>
            <a:off x="2464220" y="4826530"/>
            <a:ext cx="220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Cross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Validation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69169A-F073-E482-D057-6D350419E167}"/>
              </a:ext>
            </a:extLst>
          </p:cNvPr>
          <p:cNvSpPr/>
          <p:nvPr/>
        </p:nvSpPr>
        <p:spPr>
          <a:xfrm>
            <a:off x="2464395" y="1868182"/>
            <a:ext cx="2201607" cy="465826"/>
          </a:xfrm>
          <a:prstGeom prst="rect">
            <a:avLst/>
          </a:prstGeom>
          <a:solidFill>
            <a:srgbClr val="7F7F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Pipeline</a:t>
            </a:r>
            <a:endParaRPr lang="ko-KR" altLang="en-US" sz="1600" b="1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77A244-F8EE-79C7-C192-6A727F1E1F8F}"/>
              </a:ext>
            </a:extLst>
          </p:cNvPr>
          <p:cNvSpPr/>
          <p:nvPr/>
        </p:nvSpPr>
        <p:spPr>
          <a:xfrm>
            <a:off x="4917835" y="2414577"/>
            <a:ext cx="1102508" cy="7627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Greed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Search</a:t>
            </a:r>
            <a:endParaRPr lang="ko-KR" altLang="en-US" sz="12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2C3718AF-D78A-DF24-24FD-C49C6E326C9C}"/>
              </a:ext>
            </a:extLst>
          </p:cNvPr>
          <p:cNvSpPr/>
          <p:nvPr/>
        </p:nvSpPr>
        <p:spPr>
          <a:xfrm flipV="1">
            <a:off x="1567968" y="5748373"/>
            <a:ext cx="3994108" cy="478699"/>
          </a:xfrm>
          <a:prstGeom prst="triangle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5E266A9-FC4B-8199-5128-0519709701BB}"/>
              </a:ext>
            </a:extLst>
          </p:cNvPr>
          <p:cNvSpPr/>
          <p:nvPr/>
        </p:nvSpPr>
        <p:spPr>
          <a:xfrm>
            <a:off x="1511251" y="6072924"/>
            <a:ext cx="4107543" cy="501296"/>
          </a:xfrm>
          <a:prstGeom prst="roundRect">
            <a:avLst>
              <a:gd name="adj" fmla="val 50000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Best Model</a:t>
            </a:r>
            <a:endParaRPr lang="ko-KR" altLang="en-US" sz="16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5A75DD25-1277-EF3C-E078-9D0E92BD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445176"/>
            <a:ext cx="3670926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Logistic Regression </a:t>
            </a: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구성도</a:t>
            </a:r>
            <a:endParaRPr lang="ko-KR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70D61E3-18B0-5BEE-D33F-12ABB0F16ACA}"/>
              </a:ext>
            </a:extLst>
          </p:cNvPr>
          <p:cNvCxnSpPr/>
          <p:nvPr/>
        </p:nvCxnSpPr>
        <p:spPr>
          <a:xfrm>
            <a:off x="5502287" y="2195185"/>
            <a:ext cx="0" cy="272533"/>
          </a:xfrm>
          <a:prstGeom prst="straightConnector1">
            <a:avLst/>
          </a:prstGeom>
          <a:ln w="571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7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65887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Bidirectional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LSTM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사용하여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LSTM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모델보다 성능 향상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C17CF-1013-53CC-994F-61EA61716643}"/>
              </a:ext>
            </a:extLst>
          </p:cNvPr>
          <p:cNvSpPr txBox="1"/>
          <p:nvPr/>
        </p:nvSpPr>
        <p:spPr>
          <a:xfrm>
            <a:off x="6114390" y="1861821"/>
            <a:ext cx="5726628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데이터는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전처리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과정 후 라벨링을 통해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Input Data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사용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534988" lvl="1" indent="-358775">
              <a:spcAft>
                <a:spcPts val="1000"/>
              </a:spcAft>
            </a:pP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라벨링은 주가기반 모델이면 감성 지수에 따라 분류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252538" lvl="1">
              <a:spcAft>
                <a:spcPts val="1000"/>
              </a:spcAft>
            </a:pP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단어기반 모델이면 감성 사전에 따라 분류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양방향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LSTM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이용해 이전 데이터와의 관계 뿐만 아니라 이후 데이터와의 관계까지도 학습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즉 같은 정보를 다른 방향으로 주입하여 정확도를 높이고 기억을 좀 더 오래 유지하며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출력값에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대한 손실을 최소화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출력 결과 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742950" lvl="1" indent="-285750">
              <a:spcAft>
                <a:spcPts val="1000"/>
              </a:spcAft>
              <a:buFontTx/>
              <a:buChar char="-"/>
            </a:pP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이진 분류 모델일 경우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긍정 또는 부정 결과를 출력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vl="1">
              <a:spcAft>
                <a:spcPts val="1000"/>
              </a:spcAft>
            </a:pP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 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다중 분류 모델일 경우 긍정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중립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부정 결과를 출력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94A186-AA5B-A6C2-2CD6-12BA590ACBB2}"/>
              </a:ext>
            </a:extLst>
          </p:cNvPr>
          <p:cNvSpPr txBox="1"/>
          <p:nvPr/>
        </p:nvSpPr>
        <p:spPr>
          <a:xfrm>
            <a:off x="4194294" y="3082694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주가기반 </a:t>
            </a:r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지수에 따라 분류</a:t>
            </a: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단어기반 </a:t>
            </a:r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사전에 따라 분류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994D9ED5-DB4D-8461-2259-10ED44D10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445176"/>
            <a:ext cx="2740660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LSTM </a:t>
            </a: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구성도</a:t>
            </a:r>
            <a:endParaRPr lang="ko-KR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788A31FA-9AA0-568B-838D-1C757799381D}"/>
              </a:ext>
            </a:extLst>
          </p:cNvPr>
          <p:cNvSpPr/>
          <p:nvPr/>
        </p:nvSpPr>
        <p:spPr>
          <a:xfrm>
            <a:off x="2248263" y="1861821"/>
            <a:ext cx="1930400" cy="324587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Raw Data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0143503C-5492-8EA3-31BA-82B8CF1499A8}"/>
              </a:ext>
            </a:extLst>
          </p:cNvPr>
          <p:cNvSpPr/>
          <p:nvPr/>
        </p:nvSpPr>
        <p:spPr>
          <a:xfrm>
            <a:off x="2248263" y="2475346"/>
            <a:ext cx="1930400" cy="324587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Preprocessing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3C692A80-14AC-A066-1938-9F0EAB0CD160}"/>
              </a:ext>
            </a:extLst>
          </p:cNvPr>
          <p:cNvSpPr/>
          <p:nvPr/>
        </p:nvSpPr>
        <p:spPr>
          <a:xfrm>
            <a:off x="2248263" y="3098198"/>
            <a:ext cx="1930400" cy="324587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Labeling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원통형 29">
            <a:extLst>
              <a:ext uri="{FF2B5EF4-FFF2-40B4-BE49-F238E27FC236}">
                <a16:creationId xmlns:a16="http://schemas.microsoft.com/office/drawing/2014/main" id="{753E3F9A-85F9-B18F-34CA-EA4F534C5E9C}"/>
              </a:ext>
            </a:extLst>
          </p:cNvPr>
          <p:cNvSpPr/>
          <p:nvPr/>
        </p:nvSpPr>
        <p:spPr>
          <a:xfrm>
            <a:off x="1536072" y="3661041"/>
            <a:ext cx="3354779" cy="2349366"/>
          </a:xfrm>
          <a:prstGeom prst="can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CA0F773-BD57-61A6-FC83-CDCF3090F7FB}"/>
              </a:ext>
            </a:extLst>
          </p:cNvPr>
          <p:cNvSpPr/>
          <p:nvPr/>
        </p:nvSpPr>
        <p:spPr>
          <a:xfrm>
            <a:off x="1536072" y="3659505"/>
            <a:ext cx="3354779" cy="588641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Input Data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9D84627B-F78B-5187-F7D9-FA700A360757}"/>
              </a:ext>
            </a:extLst>
          </p:cNvPr>
          <p:cNvSpPr/>
          <p:nvPr/>
        </p:nvSpPr>
        <p:spPr>
          <a:xfrm>
            <a:off x="1536070" y="4400824"/>
            <a:ext cx="3354779" cy="40367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Embedding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0C901050-26D2-5C75-CF4F-3599FAB07262}"/>
              </a:ext>
            </a:extLst>
          </p:cNvPr>
          <p:cNvSpPr/>
          <p:nvPr/>
        </p:nvSpPr>
        <p:spPr>
          <a:xfrm>
            <a:off x="1536071" y="4877074"/>
            <a:ext cx="3354778" cy="40367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Bidirectional LSTM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1A1DE71A-BBC2-BB98-B60B-13CE055970C3}"/>
              </a:ext>
            </a:extLst>
          </p:cNvPr>
          <p:cNvSpPr/>
          <p:nvPr/>
        </p:nvSpPr>
        <p:spPr>
          <a:xfrm>
            <a:off x="1536071" y="5354981"/>
            <a:ext cx="3354779" cy="40367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Dense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20DD357E-231B-D1B1-C0D5-24C589E65E30}"/>
              </a:ext>
            </a:extLst>
          </p:cNvPr>
          <p:cNvSpPr/>
          <p:nvPr/>
        </p:nvSpPr>
        <p:spPr>
          <a:xfrm>
            <a:off x="2248263" y="6219331"/>
            <a:ext cx="1930400" cy="32458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Output</a:t>
            </a:r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024B53D-75AD-2750-6D66-ACB64F6DE230}"/>
              </a:ext>
            </a:extLst>
          </p:cNvPr>
          <p:cNvSpPr/>
          <p:nvPr/>
        </p:nvSpPr>
        <p:spPr>
          <a:xfrm>
            <a:off x="3015095" y="4079214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D22B53D-455A-55BB-4EE2-637A3D60C668}"/>
              </a:ext>
            </a:extLst>
          </p:cNvPr>
          <p:cNvSpPr/>
          <p:nvPr/>
        </p:nvSpPr>
        <p:spPr>
          <a:xfrm>
            <a:off x="3065236" y="4157685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C8B3C5E9-B7A9-B888-1868-CA790E639E44}"/>
              </a:ext>
            </a:extLst>
          </p:cNvPr>
          <p:cNvSpPr/>
          <p:nvPr/>
        </p:nvSpPr>
        <p:spPr>
          <a:xfrm>
            <a:off x="3015095" y="2129945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4E0CEC45-3DFA-6C71-C677-D4BB6AD9C82E}"/>
              </a:ext>
            </a:extLst>
          </p:cNvPr>
          <p:cNvSpPr/>
          <p:nvPr/>
        </p:nvSpPr>
        <p:spPr>
          <a:xfrm>
            <a:off x="3065236" y="2208416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DD86A607-D5B8-0CCF-3CC6-C2764FD3DD8E}"/>
              </a:ext>
            </a:extLst>
          </p:cNvPr>
          <p:cNvSpPr/>
          <p:nvPr/>
        </p:nvSpPr>
        <p:spPr>
          <a:xfrm>
            <a:off x="3015095" y="2763209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8C27D3F-8EA6-CBBA-FB3A-47F9B5199919}"/>
              </a:ext>
            </a:extLst>
          </p:cNvPr>
          <p:cNvSpPr/>
          <p:nvPr/>
        </p:nvSpPr>
        <p:spPr>
          <a:xfrm>
            <a:off x="3065236" y="2841680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C55EDF1-62F8-F68C-AE9E-10814F7F5ACD}"/>
              </a:ext>
            </a:extLst>
          </p:cNvPr>
          <p:cNvSpPr/>
          <p:nvPr/>
        </p:nvSpPr>
        <p:spPr>
          <a:xfrm>
            <a:off x="3015095" y="3398205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D135FCB9-3CD9-D480-314D-FE061CDE4CED}"/>
              </a:ext>
            </a:extLst>
          </p:cNvPr>
          <p:cNvSpPr/>
          <p:nvPr/>
        </p:nvSpPr>
        <p:spPr>
          <a:xfrm>
            <a:off x="3065236" y="3476676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1195D720-D8CF-48DF-D75E-C3D8AB34C8E2}"/>
              </a:ext>
            </a:extLst>
          </p:cNvPr>
          <p:cNvSpPr/>
          <p:nvPr/>
        </p:nvSpPr>
        <p:spPr>
          <a:xfrm>
            <a:off x="3015095" y="5851981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02454FC-4820-5F1B-C438-C68ED7761DDD}"/>
              </a:ext>
            </a:extLst>
          </p:cNvPr>
          <p:cNvSpPr/>
          <p:nvPr/>
        </p:nvSpPr>
        <p:spPr>
          <a:xfrm>
            <a:off x="3065236" y="5930452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189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65887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개발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 err="1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KlueBERT</a:t>
            </a:r>
            <a:endParaRPr lang="ko-KR" altLang="en-US" sz="2800" dirty="0">
              <a:solidFill>
                <a:schemeClr val="tx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 감성분석에 적합하도록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Fine Tuning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통해 </a:t>
            </a:r>
            <a:r>
              <a:rPr lang="en-US" altLang="ko-KR" sz="15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KlueBERT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모델을 학습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0E2729B4-C33B-1BC6-86DF-7BA452932260}"/>
              </a:ext>
            </a:extLst>
          </p:cNvPr>
          <p:cNvSpPr/>
          <p:nvPr/>
        </p:nvSpPr>
        <p:spPr>
          <a:xfrm>
            <a:off x="1408607" y="6074596"/>
            <a:ext cx="1602549" cy="385132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2548FC-1B15-4412-0696-695A1A0836B8}"/>
              </a:ext>
            </a:extLst>
          </p:cNvPr>
          <p:cNvSpPr txBox="1"/>
          <p:nvPr/>
        </p:nvSpPr>
        <p:spPr>
          <a:xfrm>
            <a:off x="6095999" y="1937882"/>
            <a:ext cx="5745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앞선 모델들과 마찬가지로 데이터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전처리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후 사전 학습된 </a:t>
            </a:r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KlueBERT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생성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주가 감성 분석을 위한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Source Data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통해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Fine Tuning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진행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Fine Tuning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은 기존 학습된 모델을 기반으로 새로운 목적에 맞게 변형하여 모델의 가중치를 조절하여 학습 진행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주가 감성분석에 맞춰진 </a:t>
            </a:r>
            <a:r>
              <a:rPr lang="en-US" altLang="ko-KR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KlueBERT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모델은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Fine Tuning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과정에서 이진 분류 또는 다중 분류에 맞춰져 출력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다중 분류의 경우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각각의 감성이 나타났는지를 출력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76213" lvl="1">
              <a:spcAft>
                <a:spcPts val="1000"/>
              </a:spcAft>
            </a:pP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이진 분류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[1,0],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[0,1]</a:t>
            </a:r>
          </a:p>
          <a:p>
            <a:pPr marL="176213" lvl="1">
              <a:spcAft>
                <a:spcPts val="1000"/>
              </a:spcAft>
            </a:pP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다중 분류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[1,0,0], [0,1,0], [1,1,0], [0,1,1]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A436300-631F-B5A1-1D2B-B26BE3F8F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445176"/>
            <a:ext cx="2740660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KlueBERT</a:t>
            </a:r>
            <a:r>
              <a:rPr lang="en-US" altLang="ko-KR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구성도</a:t>
            </a:r>
            <a:endParaRPr lang="en-US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FF57484C-4CC9-14D4-E54C-F4E186695A94}"/>
              </a:ext>
            </a:extLst>
          </p:cNvPr>
          <p:cNvSpPr/>
          <p:nvPr/>
        </p:nvSpPr>
        <p:spPr>
          <a:xfrm>
            <a:off x="3250967" y="6045508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7B7ED834-7A5A-477B-1008-28385790B9FE}"/>
              </a:ext>
            </a:extLst>
          </p:cNvPr>
          <p:cNvSpPr/>
          <p:nvPr/>
        </p:nvSpPr>
        <p:spPr>
          <a:xfrm>
            <a:off x="1408607" y="2304539"/>
            <a:ext cx="1602549" cy="385132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Source Data</a:t>
            </a:r>
            <a:endParaRPr lang="ko-KR" altLang="en-US" dirty="0"/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5FC32C6-4452-AA78-A0F4-76968605ABA5}"/>
              </a:ext>
            </a:extLst>
          </p:cNvPr>
          <p:cNvSpPr/>
          <p:nvPr/>
        </p:nvSpPr>
        <p:spPr>
          <a:xfrm>
            <a:off x="1395361" y="2932113"/>
            <a:ext cx="1615795" cy="2889947"/>
          </a:xfrm>
          <a:prstGeom prst="flowChartAlternateProcess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(Pre-trained)</a:t>
            </a:r>
          </a:p>
          <a:p>
            <a:pPr algn="ctr"/>
            <a:r>
              <a:rPr lang="en-US" altLang="ko-KR" dirty="0" err="1"/>
              <a:t>Klue</a:t>
            </a:r>
            <a:endParaRPr lang="en-US" altLang="ko-KR" dirty="0"/>
          </a:p>
          <a:p>
            <a:pPr algn="ctr"/>
            <a:r>
              <a:rPr lang="en-US" altLang="ko-KR" dirty="0"/>
              <a:t>BERT</a:t>
            </a:r>
            <a:endParaRPr lang="ko-KR" altLang="en-US" dirty="0"/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81DCE885-559A-F60E-39A8-780AE633BDA9}"/>
              </a:ext>
            </a:extLst>
          </p:cNvPr>
          <p:cNvSpPr/>
          <p:nvPr/>
        </p:nvSpPr>
        <p:spPr>
          <a:xfrm>
            <a:off x="1395360" y="5120660"/>
            <a:ext cx="1615795" cy="695955"/>
          </a:xfrm>
          <a:prstGeom prst="flowChartAlternateProcess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Classifier</a:t>
            </a:r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8F902CA-6E07-FB35-464E-B6342AD94E8B}"/>
              </a:ext>
            </a:extLst>
          </p:cNvPr>
          <p:cNvSpPr/>
          <p:nvPr/>
        </p:nvSpPr>
        <p:spPr>
          <a:xfrm>
            <a:off x="1958323" y="2664429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E9D7469B-9E11-4799-1973-61DE30209AB2}"/>
              </a:ext>
            </a:extLst>
          </p:cNvPr>
          <p:cNvSpPr/>
          <p:nvPr/>
        </p:nvSpPr>
        <p:spPr>
          <a:xfrm>
            <a:off x="2008464" y="2742900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4A31BCC-8ED8-DF40-132C-41262788649F}"/>
              </a:ext>
            </a:extLst>
          </p:cNvPr>
          <p:cNvSpPr/>
          <p:nvPr/>
        </p:nvSpPr>
        <p:spPr>
          <a:xfrm>
            <a:off x="2004889" y="5709929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579C1584-DBAE-B44B-6169-9EE0ECBA4400}"/>
              </a:ext>
            </a:extLst>
          </p:cNvPr>
          <p:cNvSpPr/>
          <p:nvPr/>
        </p:nvSpPr>
        <p:spPr>
          <a:xfrm>
            <a:off x="2055030" y="5788400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A101B850-B510-800F-0DA3-E30DE2296D29}"/>
              </a:ext>
            </a:extLst>
          </p:cNvPr>
          <p:cNvSpPr/>
          <p:nvPr/>
        </p:nvSpPr>
        <p:spPr>
          <a:xfrm>
            <a:off x="4241000" y="6074596"/>
            <a:ext cx="1602549" cy="385132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B30F8439-E5BE-D41B-3746-558BDF2DCC3D}"/>
              </a:ext>
            </a:extLst>
          </p:cNvPr>
          <p:cNvSpPr/>
          <p:nvPr/>
        </p:nvSpPr>
        <p:spPr>
          <a:xfrm>
            <a:off x="4241000" y="2304539"/>
            <a:ext cx="1602549" cy="385132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 Data</a:t>
            </a:r>
            <a:endParaRPr lang="ko-KR" altLang="en-US" dirty="0"/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E611BB4D-A006-4385-27EB-4D28FEA9BEB6}"/>
              </a:ext>
            </a:extLst>
          </p:cNvPr>
          <p:cNvSpPr/>
          <p:nvPr/>
        </p:nvSpPr>
        <p:spPr>
          <a:xfrm>
            <a:off x="4227754" y="2932113"/>
            <a:ext cx="1615795" cy="2889947"/>
          </a:xfrm>
          <a:prstGeom prst="flowChartAlternateProcess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(Fine-tuned)</a:t>
            </a:r>
          </a:p>
          <a:p>
            <a:pPr algn="ctr"/>
            <a:r>
              <a:rPr lang="en-US" altLang="ko-KR" dirty="0" err="1"/>
              <a:t>Klue</a:t>
            </a:r>
            <a:endParaRPr lang="en-US" altLang="ko-KR" dirty="0"/>
          </a:p>
          <a:p>
            <a:pPr algn="ctr"/>
            <a:r>
              <a:rPr lang="en-US" altLang="ko-KR" dirty="0"/>
              <a:t>BERT</a:t>
            </a:r>
            <a:endParaRPr lang="ko-KR" altLang="en-US" dirty="0"/>
          </a:p>
        </p:txBody>
      </p:sp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id="{6189A41A-A3DE-E40C-25EE-762EFAC8EFD4}"/>
              </a:ext>
            </a:extLst>
          </p:cNvPr>
          <p:cNvSpPr/>
          <p:nvPr/>
        </p:nvSpPr>
        <p:spPr>
          <a:xfrm>
            <a:off x="4227753" y="5120660"/>
            <a:ext cx="1615795" cy="695955"/>
          </a:xfrm>
          <a:prstGeom prst="flowChartAlternateProcess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Classifier</a:t>
            </a:r>
            <a:endParaRPr lang="ko-KR" altLang="en-US" dirty="0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603E0FDC-2BC3-06B1-49DC-FB5A388E8787}"/>
              </a:ext>
            </a:extLst>
          </p:cNvPr>
          <p:cNvSpPr/>
          <p:nvPr/>
        </p:nvSpPr>
        <p:spPr>
          <a:xfrm>
            <a:off x="4856738" y="2664429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98178B60-79AA-C192-55D2-CC4C2EEDE3A9}"/>
              </a:ext>
            </a:extLst>
          </p:cNvPr>
          <p:cNvSpPr/>
          <p:nvPr/>
        </p:nvSpPr>
        <p:spPr>
          <a:xfrm>
            <a:off x="4906879" y="2742900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CA32E4C7-2FE8-757B-C0E3-48AC3DB5E1FE}"/>
              </a:ext>
            </a:extLst>
          </p:cNvPr>
          <p:cNvSpPr/>
          <p:nvPr/>
        </p:nvSpPr>
        <p:spPr>
          <a:xfrm>
            <a:off x="4856738" y="5709929"/>
            <a:ext cx="396739" cy="39673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2057A031-57C9-12FA-2910-AE50534453F8}"/>
              </a:ext>
            </a:extLst>
          </p:cNvPr>
          <p:cNvSpPr/>
          <p:nvPr/>
        </p:nvSpPr>
        <p:spPr>
          <a:xfrm>
            <a:off x="4916607" y="5788400"/>
            <a:ext cx="289513" cy="239795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EC5319-184D-28C4-23DB-B655CA96C8A2}"/>
              </a:ext>
            </a:extLst>
          </p:cNvPr>
          <p:cNvCxnSpPr>
            <a:cxnSpLocks/>
          </p:cNvCxnSpPr>
          <p:nvPr/>
        </p:nvCxnSpPr>
        <p:spPr>
          <a:xfrm>
            <a:off x="3080670" y="3352302"/>
            <a:ext cx="112168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972B531-CF16-E428-7A53-8E0870881111}"/>
              </a:ext>
            </a:extLst>
          </p:cNvPr>
          <p:cNvCxnSpPr>
            <a:cxnSpLocks/>
          </p:cNvCxnSpPr>
          <p:nvPr/>
        </p:nvCxnSpPr>
        <p:spPr>
          <a:xfrm>
            <a:off x="3080670" y="4364651"/>
            <a:ext cx="112168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DC6837F-1BAD-97DB-66CE-1F8890205503}"/>
              </a:ext>
            </a:extLst>
          </p:cNvPr>
          <p:cNvCxnSpPr>
            <a:cxnSpLocks/>
          </p:cNvCxnSpPr>
          <p:nvPr/>
        </p:nvCxnSpPr>
        <p:spPr>
          <a:xfrm>
            <a:off x="3080670" y="5458644"/>
            <a:ext cx="112168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D1D0429-8A48-0F2F-BC77-519AF6D599A3}"/>
              </a:ext>
            </a:extLst>
          </p:cNvPr>
          <p:cNvSpPr txBox="1"/>
          <p:nvPr/>
        </p:nvSpPr>
        <p:spPr>
          <a:xfrm>
            <a:off x="1374757" y="1840601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 model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A9D168-505B-8E23-28F1-B519EC1BD889}"/>
              </a:ext>
            </a:extLst>
          </p:cNvPr>
          <p:cNvSpPr txBox="1"/>
          <p:nvPr/>
        </p:nvSpPr>
        <p:spPr>
          <a:xfrm>
            <a:off x="4211183" y="1840601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 model</a:t>
            </a:r>
            <a:endParaRPr lang="ko-KR" altLang="en-US" dirty="0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B0BFE5D9-FC97-F7CC-4AD4-2C8E5DBC758E}"/>
              </a:ext>
            </a:extLst>
          </p:cNvPr>
          <p:cNvSpPr/>
          <p:nvPr/>
        </p:nvSpPr>
        <p:spPr>
          <a:xfrm rot="5400000">
            <a:off x="3529424" y="2406408"/>
            <a:ext cx="225336" cy="16720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09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90848-CFCA-7890-964A-6B33EB2D2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 b="812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ED2D58-8FA1-4757-E254-2C5061BA2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BB1F1-DD27-3264-ABF6-167EC63BAD62}"/>
              </a:ext>
            </a:extLst>
          </p:cNvPr>
          <p:cNvSpPr txBox="1"/>
          <p:nvPr/>
        </p:nvSpPr>
        <p:spPr>
          <a:xfrm>
            <a:off x="2313099" y="6470915"/>
            <a:ext cx="757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contents of this presentation is credited by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성투가즈아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3BE9D-9EF6-7DFF-9028-DC6777697076}"/>
              </a:ext>
            </a:extLst>
          </p:cNvPr>
          <p:cNvSpPr txBox="1"/>
          <p:nvPr/>
        </p:nvSpPr>
        <p:spPr>
          <a:xfrm>
            <a:off x="2313098" y="2413337"/>
            <a:ext cx="758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성능 평가</a:t>
            </a:r>
          </a:p>
        </p:txBody>
      </p:sp>
    </p:spTree>
    <p:extLst>
      <p:ext uri="{BB962C8B-B14F-4D97-AF65-F5344CB8AC3E}">
        <p14:creationId xmlns:p14="http://schemas.microsoft.com/office/powerpoint/2010/main" val="15910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90848-CFCA-7890-964A-6B33EB2D2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 b="812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ED2D58-8FA1-4757-E254-2C5061BA2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BB1F1-DD27-3264-ABF6-167EC63BAD62}"/>
              </a:ext>
            </a:extLst>
          </p:cNvPr>
          <p:cNvSpPr txBox="1"/>
          <p:nvPr/>
        </p:nvSpPr>
        <p:spPr>
          <a:xfrm>
            <a:off x="2313099" y="6470915"/>
            <a:ext cx="757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contents of this presentation is credited by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성투가즈아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78526-1893-65D7-2A1F-41A4131F2291}"/>
              </a:ext>
            </a:extLst>
          </p:cNvPr>
          <p:cNvSpPr txBox="1"/>
          <p:nvPr/>
        </p:nvSpPr>
        <p:spPr>
          <a:xfrm>
            <a:off x="2313098" y="2413337"/>
            <a:ext cx="758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64754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ADC1D83-05C5-EF27-03B0-2E572E8A012C}"/>
              </a:ext>
            </a:extLst>
          </p:cNvPr>
          <p:cNvSpPr/>
          <p:nvPr/>
        </p:nvSpPr>
        <p:spPr>
          <a:xfrm>
            <a:off x="7201170" y="1692611"/>
            <a:ext cx="3879457" cy="3777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7739EAB-3B6C-F9CE-AF87-E005F5F7D9F7}"/>
              </a:ext>
            </a:extLst>
          </p:cNvPr>
          <p:cNvSpPr/>
          <p:nvPr/>
        </p:nvSpPr>
        <p:spPr>
          <a:xfrm>
            <a:off x="2345308" y="1692611"/>
            <a:ext cx="3879457" cy="3777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단계별 모델 평가 방안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40BD68-7BF0-56E6-33AC-F20DCFA31BA0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 단계로 구성된 평가지표에 따라 모델을 비교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분석하여 최적의 모델 도출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5341F4-0D37-7D25-E12C-F0348F5F6690}"/>
              </a:ext>
            </a:extLst>
          </p:cNvPr>
          <p:cNvSpPr/>
          <p:nvPr/>
        </p:nvSpPr>
        <p:spPr>
          <a:xfrm rot="16200000">
            <a:off x="4100972" y="-1395255"/>
            <a:ext cx="4885985" cy="1059410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26EB890-B2C0-2D5E-BAC4-192F0DB5C243}"/>
              </a:ext>
            </a:extLst>
          </p:cNvPr>
          <p:cNvSpPr/>
          <p:nvPr/>
        </p:nvSpPr>
        <p:spPr>
          <a:xfrm>
            <a:off x="10690031" y="4078141"/>
            <a:ext cx="891902" cy="691956"/>
          </a:xfrm>
          <a:prstGeom prst="roundRect">
            <a:avLst>
              <a:gd name="adj" fmla="val 28402"/>
            </a:avLst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최종모델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EBB5F9-3BEC-512C-4263-FE24641AF21F}"/>
              </a:ext>
            </a:extLst>
          </p:cNvPr>
          <p:cNvSpPr/>
          <p:nvPr/>
        </p:nvSpPr>
        <p:spPr>
          <a:xfrm>
            <a:off x="1506776" y="3947282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40357E-5F96-9C6F-9A37-653FBBC6B2F9}"/>
              </a:ext>
            </a:extLst>
          </p:cNvPr>
          <p:cNvSpPr/>
          <p:nvPr/>
        </p:nvSpPr>
        <p:spPr>
          <a:xfrm>
            <a:off x="1506776" y="3430673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09172A-8B5F-A8AF-E647-FDCCE426DCFF}"/>
              </a:ext>
            </a:extLst>
          </p:cNvPr>
          <p:cNvSpPr/>
          <p:nvPr/>
        </p:nvSpPr>
        <p:spPr>
          <a:xfrm>
            <a:off x="1506776" y="2962703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4AAE59-038B-1E83-D28B-2EE10D9F7673}"/>
              </a:ext>
            </a:extLst>
          </p:cNvPr>
          <p:cNvSpPr/>
          <p:nvPr/>
        </p:nvSpPr>
        <p:spPr>
          <a:xfrm>
            <a:off x="1506776" y="5476489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83050E-FC90-AD1A-5DCD-5A77999A7232}"/>
              </a:ext>
            </a:extLst>
          </p:cNvPr>
          <p:cNvGrpSpPr/>
          <p:nvPr/>
        </p:nvGrpSpPr>
        <p:grpSpPr>
          <a:xfrm rot="10800000">
            <a:off x="1836340" y="4826578"/>
            <a:ext cx="91944" cy="505691"/>
            <a:chOff x="8230235" y="5145803"/>
            <a:chExt cx="45719" cy="2520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39ABB0F-14E6-E6CF-B4A5-7CB0B4AEDF73}"/>
                </a:ext>
              </a:extLst>
            </p:cNvPr>
            <p:cNvSpPr/>
            <p:nvPr/>
          </p:nvSpPr>
          <p:spPr>
            <a:xfrm>
              <a:off x="8230235" y="5145803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716AA58-4C2E-ABAB-1910-7463F6712407}"/>
                </a:ext>
              </a:extLst>
            </p:cNvPr>
            <p:cNvSpPr/>
            <p:nvPr/>
          </p:nvSpPr>
          <p:spPr>
            <a:xfrm>
              <a:off x="8230235" y="5248982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885EFC-A842-EE67-3DD2-6C4B84876E84}"/>
                </a:ext>
              </a:extLst>
            </p:cNvPr>
            <p:cNvSpPr/>
            <p:nvPr/>
          </p:nvSpPr>
          <p:spPr>
            <a:xfrm>
              <a:off x="8230235" y="5352161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B6D1E5-36F6-EAFA-D006-D27B9A399E39}"/>
              </a:ext>
            </a:extLst>
          </p:cNvPr>
          <p:cNvGrpSpPr/>
          <p:nvPr/>
        </p:nvGrpSpPr>
        <p:grpSpPr>
          <a:xfrm rot="16200000">
            <a:off x="2811601" y="3058989"/>
            <a:ext cx="3087453" cy="2765250"/>
            <a:chOff x="4650527" y="1849994"/>
            <a:chExt cx="2922780" cy="20031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083EC37-1ED5-97C6-7B56-1591C243B4B5}"/>
                </a:ext>
              </a:extLst>
            </p:cNvPr>
            <p:cNvSpPr/>
            <p:nvPr/>
          </p:nvSpPr>
          <p:spPr>
            <a:xfrm>
              <a:off x="5788947" y="3260504"/>
              <a:ext cx="644895" cy="59267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수동 연산 7">
              <a:extLst>
                <a:ext uri="{FF2B5EF4-FFF2-40B4-BE49-F238E27FC236}">
                  <a16:creationId xmlns:a16="http://schemas.microsoft.com/office/drawing/2014/main" id="{38F372F1-971C-0BE9-B59A-1647B87B6175}"/>
                </a:ext>
              </a:extLst>
            </p:cNvPr>
            <p:cNvSpPr/>
            <p:nvPr/>
          </p:nvSpPr>
          <p:spPr>
            <a:xfrm>
              <a:off x="4660052" y="2105545"/>
              <a:ext cx="2900304" cy="131405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979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71"/>
                <a:gd name="connsiteX1" fmla="*/ 10000 w 10000"/>
                <a:gd name="connsiteY1" fmla="*/ 0 h 10071"/>
                <a:gd name="connsiteX2" fmla="*/ 6979 w 10000"/>
                <a:gd name="connsiteY2" fmla="*/ 10000 h 10071"/>
                <a:gd name="connsiteX3" fmla="*/ 3154 w 10000"/>
                <a:gd name="connsiteY3" fmla="*/ 10071 h 10071"/>
                <a:gd name="connsiteX4" fmla="*/ 0 w 10000"/>
                <a:gd name="connsiteY4" fmla="*/ 0 h 10071"/>
                <a:gd name="connsiteX0" fmla="*/ 0 w 11864"/>
                <a:gd name="connsiteY0" fmla="*/ 0 h 10071"/>
                <a:gd name="connsiteX1" fmla="*/ 11864 w 11864"/>
                <a:gd name="connsiteY1" fmla="*/ 0 h 10071"/>
                <a:gd name="connsiteX2" fmla="*/ 8843 w 11864"/>
                <a:gd name="connsiteY2" fmla="*/ 10000 h 10071"/>
                <a:gd name="connsiteX3" fmla="*/ 5018 w 11864"/>
                <a:gd name="connsiteY3" fmla="*/ 10071 h 10071"/>
                <a:gd name="connsiteX4" fmla="*/ 0 w 11864"/>
                <a:gd name="connsiteY4" fmla="*/ 0 h 10071"/>
                <a:gd name="connsiteX0" fmla="*/ 0 w 13728"/>
                <a:gd name="connsiteY0" fmla="*/ 71 h 10142"/>
                <a:gd name="connsiteX1" fmla="*/ 13728 w 13728"/>
                <a:gd name="connsiteY1" fmla="*/ 0 h 10142"/>
                <a:gd name="connsiteX2" fmla="*/ 8843 w 13728"/>
                <a:gd name="connsiteY2" fmla="*/ 10071 h 10142"/>
                <a:gd name="connsiteX3" fmla="*/ 5018 w 13728"/>
                <a:gd name="connsiteY3" fmla="*/ 10142 h 10142"/>
                <a:gd name="connsiteX4" fmla="*/ 0 w 13728"/>
                <a:gd name="connsiteY4" fmla="*/ 71 h 10142"/>
                <a:gd name="connsiteX0" fmla="*/ 0 w 15667"/>
                <a:gd name="connsiteY0" fmla="*/ 142 h 10142"/>
                <a:gd name="connsiteX1" fmla="*/ 15667 w 15667"/>
                <a:gd name="connsiteY1" fmla="*/ 0 h 10142"/>
                <a:gd name="connsiteX2" fmla="*/ 10782 w 15667"/>
                <a:gd name="connsiteY2" fmla="*/ 10071 h 10142"/>
                <a:gd name="connsiteX3" fmla="*/ 6957 w 15667"/>
                <a:gd name="connsiteY3" fmla="*/ 10142 h 10142"/>
                <a:gd name="connsiteX4" fmla="*/ 0 w 15667"/>
                <a:gd name="connsiteY4" fmla="*/ 142 h 10142"/>
                <a:gd name="connsiteX0" fmla="*/ 0 w 17321"/>
                <a:gd name="connsiteY0" fmla="*/ 142 h 10142"/>
                <a:gd name="connsiteX1" fmla="*/ 17321 w 17321"/>
                <a:gd name="connsiteY1" fmla="*/ 0 h 10142"/>
                <a:gd name="connsiteX2" fmla="*/ 10782 w 17321"/>
                <a:gd name="connsiteY2" fmla="*/ 10071 h 10142"/>
                <a:gd name="connsiteX3" fmla="*/ 6957 w 17321"/>
                <a:gd name="connsiteY3" fmla="*/ 10142 h 10142"/>
                <a:gd name="connsiteX4" fmla="*/ 0 w 17321"/>
                <a:gd name="connsiteY4" fmla="*/ 142 h 10142"/>
                <a:gd name="connsiteX0" fmla="*/ 0 w 17435"/>
                <a:gd name="connsiteY0" fmla="*/ 71 h 10071"/>
                <a:gd name="connsiteX1" fmla="*/ 17435 w 17435"/>
                <a:gd name="connsiteY1" fmla="*/ 0 h 10071"/>
                <a:gd name="connsiteX2" fmla="*/ 10782 w 17435"/>
                <a:gd name="connsiteY2" fmla="*/ 10000 h 10071"/>
                <a:gd name="connsiteX3" fmla="*/ 6957 w 17435"/>
                <a:gd name="connsiteY3" fmla="*/ 10071 h 10071"/>
                <a:gd name="connsiteX4" fmla="*/ 0 w 17435"/>
                <a:gd name="connsiteY4" fmla="*/ 71 h 10071"/>
                <a:gd name="connsiteX0" fmla="*/ 0 w 17435"/>
                <a:gd name="connsiteY0" fmla="*/ 71 h 10000"/>
                <a:gd name="connsiteX1" fmla="*/ 17435 w 17435"/>
                <a:gd name="connsiteY1" fmla="*/ 0 h 10000"/>
                <a:gd name="connsiteX2" fmla="*/ 10782 w 17435"/>
                <a:gd name="connsiteY2" fmla="*/ 10000 h 10000"/>
                <a:gd name="connsiteX3" fmla="*/ 6786 w 17435"/>
                <a:gd name="connsiteY3" fmla="*/ 9930 h 10000"/>
                <a:gd name="connsiteX4" fmla="*/ 0 w 17435"/>
                <a:gd name="connsiteY4" fmla="*/ 71 h 10000"/>
                <a:gd name="connsiteX0" fmla="*/ 0 w 17492"/>
                <a:gd name="connsiteY0" fmla="*/ 71 h 10000"/>
                <a:gd name="connsiteX1" fmla="*/ 17492 w 17492"/>
                <a:gd name="connsiteY1" fmla="*/ 0 h 10000"/>
                <a:gd name="connsiteX2" fmla="*/ 10782 w 17492"/>
                <a:gd name="connsiteY2" fmla="*/ 10000 h 10000"/>
                <a:gd name="connsiteX3" fmla="*/ 6786 w 17492"/>
                <a:gd name="connsiteY3" fmla="*/ 9930 h 10000"/>
                <a:gd name="connsiteX4" fmla="*/ 0 w 17492"/>
                <a:gd name="connsiteY4" fmla="*/ 71 h 10000"/>
                <a:gd name="connsiteX0" fmla="*/ 0 w 17492"/>
                <a:gd name="connsiteY0" fmla="*/ 0 h 9929"/>
                <a:gd name="connsiteX1" fmla="*/ 17492 w 17492"/>
                <a:gd name="connsiteY1" fmla="*/ 141 h 9929"/>
                <a:gd name="connsiteX2" fmla="*/ 10782 w 17492"/>
                <a:gd name="connsiteY2" fmla="*/ 9929 h 9929"/>
                <a:gd name="connsiteX3" fmla="*/ 6786 w 17492"/>
                <a:gd name="connsiteY3" fmla="*/ 9859 h 9929"/>
                <a:gd name="connsiteX4" fmla="*/ 0 w 17492"/>
                <a:gd name="connsiteY4" fmla="*/ 0 h 9929"/>
                <a:gd name="connsiteX0" fmla="*/ 0 w 10033"/>
                <a:gd name="connsiteY0" fmla="*/ 0 h 10000"/>
                <a:gd name="connsiteX1" fmla="*/ 10033 w 10033"/>
                <a:gd name="connsiteY1" fmla="*/ 71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10000"/>
                <a:gd name="connsiteX1" fmla="*/ 10033 w 10033"/>
                <a:gd name="connsiteY1" fmla="*/ 71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10000"/>
                <a:gd name="connsiteX1" fmla="*/ 10033 w 10033"/>
                <a:gd name="connsiteY1" fmla="*/ 35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9929"/>
                <a:gd name="connsiteX1" fmla="*/ 10033 w 10033"/>
                <a:gd name="connsiteY1" fmla="*/ 35 h 9929"/>
                <a:gd name="connsiteX2" fmla="*/ 6164 w 10033"/>
                <a:gd name="connsiteY2" fmla="*/ 9892 h 9929"/>
                <a:gd name="connsiteX3" fmla="*/ 3879 w 10033"/>
                <a:gd name="connsiteY3" fmla="*/ 9929 h 9929"/>
                <a:gd name="connsiteX4" fmla="*/ 0 w 10033"/>
                <a:gd name="connsiteY4" fmla="*/ 0 h 9929"/>
                <a:gd name="connsiteX0" fmla="*/ 0 w 10000"/>
                <a:gd name="connsiteY0" fmla="*/ 0 h 10000"/>
                <a:gd name="connsiteX1" fmla="*/ 10000 w 10000"/>
                <a:gd name="connsiteY1" fmla="*/ 35 h 10000"/>
                <a:gd name="connsiteX2" fmla="*/ 6128 w 10000"/>
                <a:gd name="connsiteY2" fmla="*/ 9999 h 10000"/>
                <a:gd name="connsiteX3" fmla="*/ 3866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35"/>
                  </a:lnTo>
                  <a:lnTo>
                    <a:pt x="6128" y="9999"/>
                  </a:lnTo>
                  <a:lnTo>
                    <a:pt x="3866" y="10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4D8F99E-243C-AC41-D488-4F4132628D26}"/>
                </a:ext>
              </a:extLst>
            </p:cNvPr>
            <p:cNvSpPr/>
            <p:nvPr/>
          </p:nvSpPr>
          <p:spPr>
            <a:xfrm>
              <a:off x="4650527" y="1849994"/>
              <a:ext cx="2922780" cy="4658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A779A6-F2CF-D748-4114-864C01DFB603}"/>
              </a:ext>
            </a:extLst>
          </p:cNvPr>
          <p:cNvSpPr/>
          <p:nvPr/>
        </p:nvSpPr>
        <p:spPr>
          <a:xfrm>
            <a:off x="6746728" y="5046519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85DCF19-5050-4D1A-9CA4-B68C63E112D5}"/>
              </a:ext>
            </a:extLst>
          </p:cNvPr>
          <p:cNvSpPr/>
          <p:nvPr/>
        </p:nvSpPr>
        <p:spPr>
          <a:xfrm>
            <a:off x="6746728" y="4083598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D16AA3-EB7A-0965-CC93-7FEF2127C3F9}"/>
              </a:ext>
            </a:extLst>
          </p:cNvPr>
          <p:cNvSpPr/>
          <p:nvPr/>
        </p:nvSpPr>
        <p:spPr>
          <a:xfrm>
            <a:off x="6746728" y="3120676"/>
            <a:ext cx="751073" cy="66643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487436BA-4CDB-21A7-5CA3-7C6D804424F3}"/>
              </a:ext>
            </a:extLst>
          </p:cNvPr>
          <p:cNvSpPr/>
          <p:nvPr/>
        </p:nvSpPr>
        <p:spPr>
          <a:xfrm rot="16200000">
            <a:off x="5912085" y="4054195"/>
            <a:ext cx="710992" cy="731902"/>
          </a:xfrm>
          <a:prstGeom prst="downArrow">
            <a:avLst>
              <a:gd name="adj1" fmla="val 46191"/>
              <a:gd name="adj2" fmla="val 524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3D6B5CB9-96FE-0336-7E4D-18A5355A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95594" y="4502059"/>
            <a:ext cx="354219" cy="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699E2437-51C2-18F2-B327-545FD357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78545">
            <a:off x="2811072" y="4908449"/>
            <a:ext cx="354219" cy="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65A2898A-7B06-6458-C188-E987DA73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823068" y="3565461"/>
            <a:ext cx="354219" cy="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>
            <a:extLst>
              <a:ext uri="{FF2B5EF4-FFF2-40B4-BE49-F238E27FC236}">
                <a16:creationId xmlns:a16="http://schemas.microsoft.com/office/drawing/2014/main" id="{7F14A147-5565-0EDA-6CD1-B1AEADAD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1455" flipH="1">
            <a:off x="2825591" y="3169035"/>
            <a:ext cx="354219" cy="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2">
            <a:extLst>
              <a:ext uri="{FF2B5EF4-FFF2-40B4-BE49-F238E27FC236}">
                <a16:creationId xmlns:a16="http://schemas.microsoft.com/office/drawing/2014/main" id="{B75158EE-1908-A63D-624C-500A18F6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749780" y="3979152"/>
            <a:ext cx="390604" cy="8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F880E9-1FE6-A0AF-549F-50F1336CB146}"/>
              </a:ext>
            </a:extLst>
          </p:cNvPr>
          <p:cNvSpPr/>
          <p:nvPr/>
        </p:nvSpPr>
        <p:spPr>
          <a:xfrm>
            <a:off x="1928285" y="1739596"/>
            <a:ext cx="4855862" cy="792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4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평가 </a:t>
            </a:r>
            <a:r>
              <a:rPr lang="ko-KR" altLang="en-US" sz="17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성능평가표</a:t>
            </a:r>
            <a:endParaRPr lang="en-US" altLang="ko-KR" sz="1700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6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Accuracy, Loss, </a:t>
            </a:r>
            <a:r>
              <a:rPr lang="en-US" altLang="ko-KR" sz="1300" dirty="0" err="1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InferenceTest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통해 </a:t>
            </a:r>
            <a:endParaRPr lang="en-US" altLang="ko-KR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종합적으로 평가하여 상위 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모델 선발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</a:t>
            </a:r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8708628-2167-7FAC-34C3-24704F1D3580}"/>
              </a:ext>
            </a:extLst>
          </p:cNvPr>
          <p:cNvSpPr/>
          <p:nvPr/>
        </p:nvSpPr>
        <p:spPr>
          <a:xfrm rot="16200000">
            <a:off x="10124218" y="4164853"/>
            <a:ext cx="423975" cy="50253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B82-B46E-D512-BD95-5C55084E79F1}"/>
              </a:ext>
            </a:extLst>
          </p:cNvPr>
          <p:cNvSpPr/>
          <p:nvPr/>
        </p:nvSpPr>
        <p:spPr>
          <a:xfrm>
            <a:off x="7297008" y="1740522"/>
            <a:ext cx="3675792" cy="792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4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평가</a:t>
            </a:r>
            <a:r>
              <a:rPr lang="en-US" altLang="ko-KR" sz="17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17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모의투자</a:t>
            </a:r>
            <a:endParaRPr lang="en-US" altLang="ko-KR" sz="1700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6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평가를 통해 선발된 상위 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모델 대상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모의투자를 실시하여 최종 모델 선정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46E5B1-008A-CD8D-8F30-24695F7D9558}"/>
              </a:ext>
            </a:extLst>
          </p:cNvPr>
          <p:cNvGrpSpPr/>
          <p:nvPr/>
        </p:nvGrpSpPr>
        <p:grpSpPr>
          <a:xfrm rot="16200000">
            <a:off x="8112692" y="3601723"/>
            <a:ext cx="1896424" cy="1698515"/>
            <a:chOff x="4650527" y="1849994"/>
            <a:chExt cx="2922780" cy="20031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5772FBB-E03C-D415-5182-F62CB5220203}"/>
                </a:ext>
              </a:extLst>
            </p:cNvPr>
            <p:cNvSpPr/>
            <p:nvPr/>
          </p:nvSpPr>
          <p:spPr>
            <a:xfrm>
              <a:off x="5788947" y="3260504"/>
              <a:ext cx="644895" cy="59267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순서도: 수동 연산 7">
              <a:extLst>
                <a:ext uri="{FF2B5EF4-FFF2-40B4-BE49-F238E27FC236}">
                  <a16:creationId xmlns:a16="http://schemas.microsoft.com/office/drawing/2014/main" id="{EAD32AAE-6420-243A-6944-590DD3F4402A}"/>
                </a:ext>
              </a:extLst>
            </p:cNvPr>
            <p:cNvSpPr/>
            <p:nvPr/>
          </p:nvSpPr>
          <p:spPr>
            <a:xfrm>
              <a:off x="4660052" y="2105545"/>
              <a:ext cx="2900304" cy="131405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979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71"/>
                <a:gd name="connsiteX1" fmla="*/ 10000 w 10000"/>
                <a:gd name="connsiteY1" fmla="*/ 0 h 10071"/>
                <a:gd name="connsiteX2" fmla="*/ 6979 w 10000"/>
                <a:gd name="connsiteY2" fmla="*/ 10000 h 10071"/>
                <a:gd name="connsiteX3" fmla="*/ 3154 w 10000"/>
                <a:gd name="connsiteY3" fmla="*/ 10071 h 10071"/>
                <a:gd name="connsiteX4" fmla="*/ 0 w 10000"/>
                <a:gd name="connsiteY4" fmla="*/ 0 h 10071"/>
                <a:gd name="connsiteX0" fmla="*/ 0 w 11864"/>
                <a:gd name="connsiteY0" fmla="*/ 0 h 10071"/>
                <a:gd name="connsiteX1" fmla="*/ 11864 w 11864"/>
                <a:gd name="connsiteY1" fmla="*/ 0 h 10071"/>
                <a:gd name="connsiteX2" fmla="*/ 8843 w 11864"/>
                <a:gd name="connsiteY2" fmla="*/ 10000 h 10071"/>
                <a:gd name="connsiteX3" fmla="*/ 5018 w 11864"/>
                <a:gd name="connsiteY3" fmla="*/ 10071 h 10071"/>
                <a:gd name="connsiteX4" fmla="*/ 0 w 11864"/>
                <a:gd name="connsiteY4" fmla="*/ 0 h 10071"/>
                <a:gd name="connsiteX0" fmla="*/ 0 w 13728"/>
                <a:gd name="connsiteY0" fmla="*/ 71 h 10142"/>
                <a:gd name="connsiteX1" fmla="*/ 13728 w 13728"/>
                <a:gd name="connsiteY1" fmla="*/ 0 h 10142"/>
                <a:gd name="connsiteX2" fmla="*/ 8843 w 13728"/>
                <a:gd name="connsiteY2" fmla="*/ 10071 h 10142"/>
                <a:gd name="connsiteX3" fmla="*/ 5018 w 13728"/>
                <a:gd name="connsiteY3" fmla="*/ 10142 h 10142"/>
                <a:gd name="connsiteX4" fmla="*/ 0 w 13728"/>
                <a:gd name="connsiteY4" fmla="*/ 71 h 10142"/>
                <a:gd name="connsiteX0" fmla="*/ 0 w 15667"/>
                <a:gd name="connsiteY0" fmla="*/ 142 h 10142"/>
                <a:gd name="connsiteX1" fmla="*/ 15667 w 15667"/>
                <a:gd name="connsiteY1" fmla="*/ 0 h 10142"/>
                <a:gd name="connsiteX2" fmla="*/ 10782 w 15667"/>
                <a:gd name="connsiteY2" fmla="*/ 10071 h 10142"/>
                <a:gd name="connsiteX3" fmla="*/ 6957 w 15667"/>
                <a:gd name="connsiteY3" fmla="*/ 10142 h 10142"/>
                <a:gd name="connsiteX4" fmla="*/ 0 w 15667"/>
                <a:gd name="connsiteY4" fmla="*/ 142 h 10142"/>
                <a:gd name="connsiteX0" fmla="*/ 0 w 17321"/>
                <a:gd name="connsiteY0" fmla="*/ 142 h 10142"/>
                <a:gd name="connsiteX1" fmla="*/ 17321 w 17321"/>
                <a:gd name="connsiteY1" fmla="*/ 0 h 10142"/>
                <a:gd name="connsiteX2" fmla="*/ 10782 w 17321"/>
                <a:gd name="connsiteY2" fmla="*/ 10071 h 10142"/>
                <a:gd name="connsiteX3" fmla="*/ 6957 w 17321"/>
                <a:gd name="connsiteY3" fmla="*/ 10142 h 10142"/>
                <a:gd name="connsiteX4" fmla="*/ 0 w 17321"/>
                <a:gd name="connsiteY4" fmla="*/ 142 h 10142"/>
                <a:gd name="connsiteX0" fmla="*/ 0 w 17435"/>
                <a:gd name="connsiteY0" fmla="*/ 71 h 10071"/>
                <a:gd name="connsiteX1" fmla="*/ 17435 w 17435"/>
                <a:gd name="connsiteY1" fmla="*/ 0 h 10071"/>
                <a:gd name="connsiteX2" fmla="*/ 10782 w 17435"/>
                <a:gd name="connsiteY2" fmla="*/ 10000 h 10071"/>
                <a:gd name="connsiteX3" fmla="*/ 6957 w 17435"/>
                <a:gd name="connsiteY3" fmla="*/ 10071 h 10071"/>
                <a:gd name="connsiteX4" fmla="*/ 0 w 17435"/>
                <a:gd name="connsiteY4" fmla="*/ 71 h 10071"/>
                <a:gd name="connsiteX0" fmla="*/ 0 w 17435"/>
                <a:gd name="connsiteY0" fmla="*/ 71 h 10000"/>
                <a:gd name="connsiteX1" fmla="*/ 17435 w 17435"/>
                <a:gd name="connsiteY1" fmla="*/ 0 h 10000"/>
                <a:gd name="connsiteX2" fmla="*/ 10782 w 17435"/>
                <a:gd name="connsiteY2" fmla="*/ 10000 h 10000"/>
                <a:gd name="connsiteX3" fmla="*/ 6786 w 17435"/>
                <a:gd name="connsiteY3" fmla="*/ 9930 h 10000"/>
                <a:gd name="connsiteX4" fmla="*/ 0 w 17435"/>
                <a:gd name="connsiteY4" fmla="*/ 71 h 10000"/>
                <a:gd name="connsiteX0" fmla="*/ 0 w 17492"/>
                <a:gd name="connsiteY0" fmla="*/ 71 h 10000"/>
                <a:gd name="connsiteX1" fmla="*/ 17492 w 17492"/>
                <a:gd name="connsiteY1" fmla="*/ 0 h 10000"/>
                <a:gd name="connsiteX2" fmla="*/ 10782 w 17492"/>
                <a:gd name="connsiteY2" fmla="*/ 10000 h 10000"/>
                <a:gd name="connsiteX3" fmla="*/ 6786 w 17492"/>
                <a:gd name="connsiteY3" fmla="*/ 9930 h 10000"/>
                <a:gd name="connsiteX4" fmla="*/ 0 w 17492"/>
                <a:gd name="connsiteY4" fmla="*/ 71 h 10000"/>
                <a:gd name="connsiteX0" fmla="*/ 0 w 17492"/>
                <a:gd name="connsiteY0" fmla="*/ 0 h 9929"/>
                <a:gd name="connsiteX1" fmla="*/ 17492 w 17492"/>
                <a:gd name="connsiteY1" fmla="*/ 141 h 9929"/>
                <a:gd name="connsiteX2" fmla="*/ 10782 w 17492"/>
                <a:gd name="connsiteY2" fmla="*/ 9929 h 9929"/>
                <a:gd name="connsiteX3" fmla="*/ 6786 w 17492"/>
                <a:gd name="connsiteY3" fmla="*/ 9859 h 9929"/>
                <a:gd name="connsiteX4" fmla="*/ 0 w 17492"/>
                <a:gd name="connsiteY4" fmla="*/ 0 h 9929"/>
                <a:gd name="connsiteX0" fmla="*/ 0 w 10033"/>
                <a:gd name="connsiteY0" fmla="*/ 0 h 10000"/>
                <a:gd name="connsiteX1" fmla="*/ 10033 w 10033"/>
                <a:gd name="connsiteY1" fmla="*/ 71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10000"/>
                <a:gd name="connsiteX1" fmla="*/ 10033 w 10033"/>
                <a:gd name="connsiteY1" fmla="*/ 71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10000"/>
                <a:gd name="connsiteX1" fmla="*/ 10033 w 10033"/>
                <a:gd name="connsiteY1" fmla="*/ 35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9929"/>
                <a:gd name="connsiteX1" fmla="*/ 10033 w 10033"/>
                <a:gd name="connsiteY1" fmla="*/ 35 h 9929"/>
                <a:gd name="connsiteX2" fmla="*/ 6164 w 10033"/>
                <a:gd name="connsiteY2" fmla="*/ 9892 h 9929"/>
                <a:gd name="connsiteX3" fmla="*/ 3879 w 10033"/>
                <a:gd name="connsiteY3" fmla="*/ 9929 h 9929"/>
                <a:gd name="connsiteX4" fmla="*/ 0 w 10033"/>
                <a:gd name="connsiteY4" fmla="*/ 0 h 9929"/>
                <a:gd name="connsiteX0" fmla="*/ 0 w 10000"/>
                <a:gd name="connsiteY0" fmla="*/ 0 h 10000"/>
                <a:gd name="connsiteX1" fmla="*/ 10000 w 10000"/>
                <a:gd name="connsiteY1" fmla="*/ 35 h 10000"/>
                <a:gd name="connsiteX2" fmla="*/ 6128 w 10000"/>
                <a:gd name="connsiteY2" fmla="*/ 9999 h 10000"/>
                <a:gd name="connsiteX3" fmla="*/ 3866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35"/>
                  </a:lnTo>
                  <a:lnTo>
                    <a:pt x="6128" y="9999"/>
                  </a:lnTo>
                  <a:lnTo>
                    <a:pt x="3866" y="10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BDCC394-4E94-A277-1260-0448B0BB2F26}"/>
                </a:ext>
              </a:extLst>
            </p:cNvPr>
            <p:cNvSpPr/>
            <p:nvPr/>
          </p:nvSpPr>
          <p:spPr>
            <a:xfrm>
              <a:off x="4650527" y="1849994"/>
              <a:ext cx="2922780" cy="4658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40" name="Picture 20">
            <a:extLst>
              <a:ext uri="{FF2B5EF4-FFF2-40B4-BE49-F238E27FC236}">
                <a16:creationId xmlns:a16="http://schemas.microsoft.com/office/drawing/2014/main" id="{60DDB603-F303-E9EF-3F53-F84A7BB2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1455" flipH="1">
            <a:off x="2821885" y="3167431"/>
            <a:ext cx="354219" cy="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>
            <a:extLst>
              <a:ext uri="{FF2B5EF4-FFF2-40B4-BE49-F238E27FC236}">
                <a16:creationId xmlns:a16="http://schemas.microsoft.com/office/drawing/2014/main" id="{7C4B2D08-0A03-A8B0-0352-0AD7685AE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746074" y="3977548"/>
            <a:ext cx="390604" cy="8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9410D94D-3AFE-DB2E-1C33-F5558164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78545">
            <a:off x="7931631" y="4669537"/>
            <a:ext cx="354219" cy="60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31D1F8D9-EB5B-CEF4-0236-ECD8DF344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1455" flipH="1">
            <a:off x="7886876" y="3802420"/>
            <a:ext cx="354219" cy="60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>
            <a:extLst>
              <a:ext uri="{FF2B5EF4-FFF2-40B4-BE49-F238E27FC236}">
                <a16:creationId xmlns:a16="http://schemas.microsoft.com/office/drawing/2014/main" id="{655CA069-796E-F53C-D155-AE3BA7BB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7850675" y="4204863"/>
            <a:ext cx="390604" cy="6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8CFE87-2770-B507-1A6B-C6D2D2A11A10}"/>
              </a:ext>
            </a:extLst>
          </p:cNvPr>
          <p:cNvSpPr txBox="1"/>
          <p:nvPr/>
        </p:nvSpPr>
        <p:spPr>
          <a:xfrm>
            <a:off x="3664878" y="4267426"/>
            <a:ext cx="111653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5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평가</a:t>
            </a:r>
            <a:endParaRPr lang="ko-KR" altLang="en-US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545AC8-AF93-A6EA-46C0-F1D4F7A1BCC8}"/>
              </a:ext>
            </a:extLst>
          </p:cNvPr>
          <p:cNvSpPr txBox="1"/>
          <p:nvPr/>
        </p:nvSpPr>
        <p:spPr>
          <a:xfrm>
            <a:off x="8512171" y="4267426"/>
            <a:ext cx="111653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50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/>
              <a:t>차 평가</a:t>
            </a:r>
          </a:p>
        </p:txBody>
      </p:sp>
      <p:pic>
        <p:nvPicPr>
          <p:cNvPr id="1026" name="Picture 2" descr="오른쪽">
            <a:extLst>
              <a:ext uri="{FF2B5EF4-FFF2-40B4-BE49-F238E27FC236}">
                <a16:creationId xmlns:a16="http://schemas.microsoft.com/office/drawing/2014/main" id="{812CF5E4-5176-C163-5A31-6A609B41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44" y="1684338"/>
            <a:ext cx="386046" cy="38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276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: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성능평가표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모델에 해당하는 정확도와 손실 함수를 사용하여 성능 평가 지표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9D75C-AE21-287C-2F3A-E6F6561CBD49}"/>
              </a:ext>
            </a:extLst>
          </p:cNvPr>
          <p:cNvSpPr/>
          <p:nvPr/>
        </p:nvSpPr>
        <p:spPr>
          <a:xfrm>
            <a:off x="1593274" y="4331852"/>
            <a:ext cx="2794000" cy="227214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77F23-12ED-82EA-A119-869BA9C1BDB2}"/>
              </a:ext>
            </a:extLst>
          </p:cNvPr>
          <p:cNvSpPr txBox="1"/>
          <p:nvPr/>
        </p:nvSpPr>
        <p:spPr>
          <a:xfrm>
            <a:off x="1685636" y="4503577"/>
            <a:ext cx="267138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spcAft>
                <a:spcPts val="600"/>
              </a:spcAft>
              <a:buFontTx/>
              <a:buChar char="-"/>
            </a:pPr>
            <a:r>
              <a:rPr lang="ko-KR" altLang="en-US" sz="1400" dirty="0"/>
              <a:t>가중치 </a:t>
            </a:r>
            <a:r>
              <a:rPr lang="en-US" altLang="ko-KR" sz="1400" dirty="0"/>
              <a:t>: 10%</a:t>
            </a:r>
          </a:p>
          <a:p>
            <a:pPr marL="176213" indent="-176213">
              <a:spcAft>
                <a:spcPts val="600"/>
              </a:spcAft>
              <a:buFontTx/>
              <a:buChar char="-"/>
            </a:pPr>
            <a:r>
              <a:rPr lang="ko-KR" altLang="en-US" sz="1400" dirty="0"/>
              <a:t>사용함수</a:t>
            </a:r>
            <a:endParaRPr lang="en-US" altLang="ko-KR" sz="1400" dirty="0"/>
          </a:p>
          <a:p>
            <a:pPr marL="360363" lvl="1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/>
              <a:t>Logistic</a:t>
            </a:r>
            <a:r>
              <a:rPr lang="ko-KR" altLang="en-US" sz="1400" dirty="0"/>
              <a:t> </a:t>
            </a:r>
            <a:r>
              <a:rPr lang="en-US" altLang="ko-KR" sz="1400" dirty="0"/>
              <a:t>Regression: </a:t>
            </a:r>
            <a:r>
              <a:rPr lang="ko-KR" altLang="en-US" sz="1400" dirty="0"/>
              <a:t>파이프라인을 통한 평균 교차검증 정확도</a:t>
            </a:r>
            <a:endParaRPr lang="en-US" altLang="ko-KR" sz="1400" dirty="0"/>
          </a:p>
          <a:p>
            <a:pPr marL="360363" lvl="1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/>
              <a:t>LSTM : LSTM</a:t>
            </a:r>
            <a:r>
              <a:rPr lang="ko-KR" altLang="en-US" sz="1400" dirty="0"/>
              <a:t>모델 정확도</a:t>
            </a:r>
            <a:endParaRPr lang="en-US" altLang="ko-KR" sz="1400" dirty="0"/>
          </a:p>
          <a:p>
            <a:pPr marL="360363" lvl="1" indent="-1841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err="1"/>
              <a:t>KlueBERT</a:t>
            </a:r>
            <a:r>
              <a:rPr lang="en-US" altLang="ko-KR" sz="1400" dirty="0"/>
              <a:t> : F-1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2A776E-2DE1-6EB1-B6BB-72729A29EB5F}"/>
              </a:ext>
            </a:extLst>
          </p:cNvPr>
          <p:cNvSpPr txBox="1"/>
          <p:nvPr/>
        </p:nvSpPr>
        <p:spPr>
          <a:xfrm>
            <a:off x="1320799" y="1828686"/>
            <a:ext cx="10427856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213" indent="-176213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sz="1500" dirty="0"/>
              <a:t>정확도와 손실 함수의 백분율과 감성분석 </a:t>
            </a:r>
            <a:r>
              <a:rPr lang="en-US" altLang="ko-KR" sz="1500" dirty="0"/>
              <a:t>Inference </a:t>
            </a:r>
            <a:r>
              <a:rPr lang="ko-KR" altLang="en-US" sz="1500" dirty="0"/>
              <a:t>결과를 평가 지표로 사용</a:t>
            </a:r>
            <a:endParaRPr lang="en-US" altLang="ko-KR" sz="1500" dirty="0"/>
          </a:p>
          <a:p>
            <a:pPr marL="176213" indent="-176213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500" dirty="0"/>
              <a:t>‘</a:t>
            </a:r>
            <a:r>
              <a:rPr lang="ko-KR" altLang="en-US" sz="1500" dirty="0"/>
              <a:t>데이터를 얼마나 많이 맞추었는가</a:t>
            </a:r>
            <a:r>
              <a:rPr lang="en-US" altLang="ko-KR" sz="1500" dirty="0"/>
              <a:t>’</a:t>
            </a:r>
            <a:r>
              <a:rPr lang="ko-KR" altLang="en-US" sz="1500" dirty="0"/>
              <a:t> 보다 </a:t>
            </a:r>
            <a:r>
              <a:rPr lang="en-US" altLang="ko-KR" sz="1500" dirty="0"/>
              <a:t>‘</a:t>
            </a:r>
            <a:r>
              <a:rPr lang="ko-KR" altLang="en-US" sz="1500" dirty="0"/>
              <a:t>틀리게 예측한 경우</a:t>
            </a:r>
            <a:r>
              <a:rPr lang="en-US" altLang="ko-KR" sz="1500" dirty="0"/>
              <a:t>’,</a:t>
            </a:r>
            <a:r>
              <a:rPr lang="ko-KR" altLang="en-US" sz="1500" dirty="0"/>
              <a:t> 즉 오류를 범한 손실을 최소화 하는 것이 중요하기 때문에</a:t>
            </a:r>
            <a:r>
              <a:rPr lang="en-US" altLang="ko-KR" sz="1500" dirty="0"/>
              <a:t>, Accuracy</a:t>
            </a:r>
            <a:r>
              <a:rPr lang="ko-KR" altLang="en-US" sz="1500" dirty="0"/>
              <a:t>보다 </a:t>
            </a:r>
            <a:r>
              <a:rPr lang="en-US" altLang="ko-KR" sz="1500" dirty="0"/>
              <a:t>Loss</a:t>
            </a:r>
            <a:r>
              <a:rPr lang="ko-KR" altLang="en-US" sz="1500" dirty="0"/>
              <a:t> 가중치를 보다 크게 설정</a:t>
            </a:r>
            <a:endParaRPr lang="en-US" altLang="ko-KR" sz="1500" dirty="0"/>
          </a:p>
          <a:p>
            <a:pPr marL="176213" indent="-176213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sz="1500" dirty="0"/>
              <a:t>모델 선정 시 실제 결과를 얼마나 잘 예측했냐가 가장 중요하기 때문에 실제결과를 예측하는 테스트인 </a:t>
            </a:r>
            <a:r>
              <a:rPr lang="en-US" altLang="ko-KR" sz="1500" dirty="0"/>
              <a:t>Inference </a:t>
            </a:r>
            <a:r>
              <a:rPr lang="ko-KR" altLang="en-US" sz="1500" dirty="0"/>
              <a:t>테스트 결과에 가장 많은 가중치를 설정</a:t>
            </a:r>
            <a:endParaRPr lang="en-US" altLang="ko-KR" sz="150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E8A0219-E800-CD12-8099-E9509EA4D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445176"/>
            <a:ext cx="2740660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지표 설정 기준</a:t>
            </a:r>
            <a:endParaRPr lang="en-US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2D62C36-03D5-3C46-4295-41915DBA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3553814"/>
            <a:ext cx="2740660" cy="3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평가 지표 및 가중치</a:t>
            </a:r>
            <a:endParaRPr lang="en-US" altLang="ko-KR" sz="1600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5AD1C6-8DA8-F78D-D40A-84F6F1D96691}"/>
              </a:ext>
            </a:extLst>
          </p:cNvPr>
          <p:cNvGrpSpPr/>
          <p:nvPr/>
        </p:nvGrpSpPr>
        <p:grpSpPr>
          <a:xfrm>
            <a:off x="1376217" y="3904123"/>
            <a:ext cx="3117275" cy="618838"/>
            <a:chOff x="1376217" y="3672970"/>
            <a:chExt cx="3117275" cy="61883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5C32C23-5740-A873-05B6-9FD6F356C768}"/>
                </a:ext>
              </a:extLst>
            </p:cNvPr>
            <p:cNvSpPr/>
            <p:nvPr/>
          </p:nvSpPr>
          <p:spPr>
            <a:xfrm>
              <a:off x="1699491" y="3814132"/>
              <a:ext cx="2794001" cy="367015"/>
            </a:xfrm>
            <a:prstGeom prst="roundRect">
              <a:avLst>
                <a:gd name="adj" fmla="val 31767"/>
              </a:avLst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Accuracy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11728B-43AA-75BC-DFEB-C7E4FC4F9F78}"/>
                </a:ext>
              </a:extLst>
            </p:cNvPr>
            <p:cNvSpPr/>
            <p:nvPr/>
          </p:nvSpPr>
          <p:spPr>
            <a:xfrm>
              <a:off x="1376217" y="3672970"/>
              <a:ext cx="618838" cy="61883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0DCF21C-77DA-74D1-495B-62CBCF4C24FC}"/>
                </a:ext>
              </a:extLst>
            </p:cNvPr>
            <p:cNvSpPr/>
            <p:nvPr/>
          </p:nvSpPr>
          <p:spPr>
            <a:xfrm>
              <a:off x="1450109" y="3743640"/>
              <a:ext cx="471054" cy="47105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F55F8E-7DD3-7B63-FE00-715878E395F6}"/>
              </a:ext>
            </a:extLst>
          </p:cNvPr>
          <p:cNvSpPr/>
          <p:nvPr/>
        </p:nvSpPr>
        <p:spPr>
          <a:xfrm>
            <a:off x="5177215" y="4331852"/>
            <a:ext cx="2794000" cy="227214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7E7723-A16A-5AFE-ECA2-5C13314DB5B7}"/>
              </a:ext>
            </a:extLst>
          </p:cNvPr>
          <p:cNvSpPr txBox="1"/>
          <p:nvPr/>
        </p:nvSpPr>
        <p:spPr>
          <a:xfrm>
            <a:off x="5269577" y="4503577"/>
            <a:ext cx="267138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6213" indent="-176213">
              <a:spcAft>
                <a:spcPts val="600"/>
              </a:spcAft>
              <a:buFontTx/>
              <a:buChar char="-"/>
              <a:defRPr sz="1400"/>
            </a:lvl1pPr>
            <a:lvl2pPr marL="360363" lvl="1" indent="-184150"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</a:lstStyle>
          <a:p>
            <a:r>
              <a:rPr lang="ko-KR" altLang="en-US" dirty="0"/>
              <a:t>가중치 </a:t>
            </a:r>
            <a:r>
              <a:rPr lang="en-US" altLang="ko-KR" dirty="0"/>
              <a:t>: 20%</a:t>
            </a:r>
          </a:p>
          <a:p>
            <a:r>
              <a:rPr lang="ko-KR" altLang="en-US" dirty="0"/>
              <a:t>사용함수</a:t>
            </a:r>
            <a:endParaRPr lang="en-US" altLang="ko-KR" dirty="0"/>
          </a:p>
          <a:p>
            <a:pPr lvl="1"/>
            <a:r>
              <a:rPr lang="en-US" altLang="ko-KR" dirty="0"/>
              <a:t>Logistic</a:t>
            </a:r>
            <a:r>
              <a:rPr lang="ko-KR" altLang="en-US" dirty="0"/>
              <a:t> </a:t>
            </a:r>
            <a:r>
              <a:rPr lang="en-US" altLang="ko-KR" dirty="0"/>
              <a:t>Regression: Cross-Entropy</a:t>
            </a:r>
          </a:p>
          <a:p>
            <a:pPr lvl="1"/>
            <a:r>
              <a:rPr lang="en-US" altLang="ko-KR" dirty="0"/>
              <a:t>LSTM : Cross-Entropy</a:t>
            </a:r>
          </a:p>
          <a:p>
            <a:pPr lvl="1"/>
            <a:r>
              <a:rPr lang="en-US" altLang="ko-KR" dirty="0" err="1"/>
              <a:t>KlueBERT</a:t>
            </a:r>
            <a:r>
              <a:rPr lang="en-US" altLang="ko-KR" dirty="0"/>
              <a:t> : </a:t>
            </a:r>
            <a:r>
              <a:rPr lang="en-US" altLang="ko-KR" dirty="0" err="1"/>
              <a:t>BCEWithLogitsLos</a:t>
            </a:r>
            <a:endParaRPr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598EE2-D1E0-6D51-1A09-0030B152A4D8}"/>
              </a:ext>
            </a:extLst>
          </p:cNvPr>
          <p:cNvGrpSpPr/>
          <p:nvPr/>
        </p:nvGrpSpPr>
        <p:grpSpPr>
          <a:xfrm>
            <a:off x="4960158" y="3904123"/>
            <a:ext cx="3117275" cy="618838"/>
            <a:chOff x="1376217" y="3672970"/>
            <a:chExt cx="3117275" cy="61883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65F4C18-E7A1-B595-DAF1-D0F13EFC6A70}"/>
                </a:ext>
              </a:extLst>
            </p:cNvPr>
            <p:cNvSpPr/>
            <p:nvPr/>
          </p:nvSpPr>
          <p:spPr>
            <a:xfrm>
              <a:off x="1699491" y="3814132"/>
              <a:ext cx="2794001" cy="367015"/>
            </a:xfrm>
            <a:prstGeom prst="roundRect">
              <a:avLst>
                <a:gd name="adj" fmla="val 317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Loss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F948D44-38A3-CAA6-2393-45495D9177C0}"/>
                </a:ext>
              </a:extLst>
            </p:cNvPr>
            <p:cNvSpPr/>
            <p:nvPr/>
          </p:nvSpPr>
          <p:spPr>
            <a:xfrm>
              <a:off x="1376217" y="3672970"/>
              <a:ext cx="618838" cy="61883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9DC5D7C-4A42-933D-C682-57CE3D8CC968}"/>
                </a:ext>
              </a:extLst>
            </p:cNvPr>
            <p:cNvSpPr/>
            <p:nvPr/>
          </p:nvSpPr>
          <p:spPr>
            <a:xfrm>
              <a:off x="1450109" y="3743640"/>
              <a:ext cx="471054" cy="471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F0E31-C10E-AFD8-16A2-20A6CC606351}"/>
              </a:ext>
            </a:extLst>
          </p:cNvPr>
          <p:cNvSpPr/>
          <p:nvPr/>
        </p:nvSpPr>
        <p:spPr>
          <a:xfrm>
            <a:off x="8761157" y="4331852"/>
            <a:ext cx="2794000" cy="227214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74B4A-47D0-EF02-2BEE-71876ACEF60A}"/>
              </a:ext>
            </a:extLst>
          </p:cNvPr>
          <p:cNvSpPr txBox="1"/>
          <p:nvPr/>
        </p:nvSpPr>
        <p:spPr>
          <a:xfrm>
            <a:off x="8853519" y="4503577"/>
            <a:ext cx="267138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6213" indent="-176213">
              <a:spcAft>
                <a:spcPts val="600"/>
              </a:spcAft>
              <a:buFontTx/>
              <a:buChar char="-"/>
              <a:defRPr sz="1400"/>
            </a:lvl1pPr>
            <a:lvl2pPr marL="360363" lvl="1" indent="-184150"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2pPr>
          </a:lstStyle>
          <a:p>
            <a:r>
              <a:rPr lang="ko-KR" altLang="en-US" dirty="0"/>
              <a:t>가중치 </a:t>
            </a:r>
            <a:r>
              <a:rPr lang="en-US" altLang="ko-KR" dirty="0"/>
              <a:t>: 70%</a:t>
            </a:r>
          </a:p>
          <a:p>
            <a:r>
              <a:rPr lang="ko-KR" altLang="en-US" dirty="0"/>
              <a:t>모델이 텍스트 감성분석을 통해 예측한 결과 지표</a:t>
            </a:r>
            <a:endParaRPr lang="en-US" altLang="ko-KR" dirty="0"/>
          </a:p>
          <a:p>
            <a:r>
              <a:rPr lang="en-US" altLang="ko-KR" dirty="0"/>
              <a:t>KRX </a:t>
            </a:r>
            <a:r>
              <a:rPr lang="ko-KR" altLang="en-US" dirty="0"/>
              <a:t>데이터를 통해 예측 결과와 실제 결과를 비교하여 점수 산정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5364AD1-E967-89E5-E33F-602D623D4A51}"/>
              </a:ext>
            </a:extLst>
          </p:cNvPr>
          <p:cNvGrpSpPr/>
          <p:nvPr/>
        </p:nvGrpSpPr>
        <p:grpSpPr>
          <a:xfrm>
            <a:off x="8544100" y="3904123"/>
            <a:ext cx="3117275" cy="618838"/>
            <a:chOff x="1376217" y="3672970"/>
            <a:chExt cx="3117275" cy="61883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5EBF49F-B3F9-177B-F232-FAA64ADD3F8C}"/>
                </a:ext>
              </a:extLst>
            </p:cNvPr>
            <p:cNvSpPr/>
            <p:nvPr/>
          </p:nvSpPr>
          <p:spPr>
            <a:xfrm>
              <a:off x="1699491" y="3814132"/>
              <a:ext cx="2794001" cy="367015"/>
            </a:xfrm>
            <a:prstGeom prst="roundRect">
              <a:avLst>
                <a:gd name="adj" fmla="val 317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Inference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41D2BCF-ECAB-084F-A7FA-5011350F7EC0}"/>
                </a:ext>
              </a:extLst>
            </p:cNvPr>
            <p:cNvSpPr/>
            <p:nvPr/>
          </p:nvSpPr>
          <p:spPr>
            <a:xfrm>
              <a:off x="1376217" y="3672970"/>
              <a:ext cx="618838" cy="61883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C36FDD8-EAEF-B24F-3960-0D410AAEA319}"/>
                </a:ext>
              </a:extLst>
            </p:cNvPr>
            <p:cNvSpPr/>
            <p:nvPr/>
          </p:nvSpPr>
          <p:spPr>
            <a:xfrm>
              <a:off x="1450109" y="3743640"/>
              <a:ext cx="471054" cy="4710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94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 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: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성능평가표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54907F-DE00-4ABE-9F2F-C0A0C55B539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차적으로 평가한 결과 중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0.4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점을 초과한 모델은 총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모델로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모델들을 대상으로 두번째 모델 평가 실시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14B92C-B61C-84B9-C0CD-8475CE449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11474"/>
              </p:ext>
            </p:extLst>
          </p:nvPr>
        </p:nvGraphicFramePr>
        <p:xfrm>
          <a:off x="1246909" y="1513987"/>
          <a:ext cx="10594108" cy="4998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806">
                  <a:extLst>
                    <a:ext uri="{9D8B030D-6E8A-4147-A177-3AD203B41FA5}">
                      <a16:colId xmlns:a16="http://schemas.microsoft.com/office/drawing/2014/main" val="1423319517"/>
                    </a:ext>
                  </a:extLst>
                </a:gridCol>
                <a:gridCol w="2670772">
                  <a:extLst>
                    <a:ext uri="{9D8B030D-6E8A-4147-A177-3AD203B41FA5}">
                      <a16:colId xmlns:a16="http://schemas.microsoft.com/office/drawing/2014/main" val="4257248318"/>
                    </a:ext>
                  </a:extLst>
                </a:gridCol>
                <a:gridCol w="905347">
                  <a:extLst>
                    <a:ext uri="{9D8B030D-6E8A-4147-A177-3AD203B41FA5}">
                      <a16:colId xmlns:a16="http://schemas.microsoft.com/office/drawing/2014/main" val="4143548375"/>
                    </a:ext>
                  </a:extLst>
                </a:gridCol>
                <a:gridCol w="688063">
                  <a:extLst>
                    <a:ext uri="{9D8B030D-6E8A-4147-A177-3AD203B41FA5}">
                      <a16:colId xmlns:a16="http://schemas.microsoft.com/office/drawing/2014/main" val="95187598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2933044160"/>
                    </a:ext>
                  </a:extLst>
                </a:gridCol>
                <a:gridCol w="605667">
                  <a:extLst>
                    <a:ext uri="{9D8B030D-6E8A-4147-A177-3AD203B41FA5}">
                      <a16:colId xmlns:a16="http://schemas.microsoft.com/office/drawing/2014/main" val="2764622302"/>
                    </a:ext>
                  </a:extLst>
                </a:gridCol>
              </a:tblGrid>
              <a:tr h="4185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Model No.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Weight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0.1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0.2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0.7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28927"/>
                  </a:ext>
                </a:extLst>
              </a:tr>
              <a:tr h="394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Index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Accuracy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Loss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Inference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9865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1] SP based Logistic Regression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cross_val_score</a:t>
                      </a:r>
                      <a:r>
                        <a:rPr lang="en-US" sz="1100" b="1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/ log-loss</a:t>
                      </a:r>
                      <a:endParaRPr lang="en-US" sz="1100" b="1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0.040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0.461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0.41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63344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2] SP based LSTM (binary)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Accuracy / binary-</a:t>
                      </a:r>
                      <a:r>
                        <a:rPr lang="en-US" sz="1100" b="1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crossentropy</a:t>
                      </a:r>
                      <a:endParaRPr lang="en-US" sz="1100" b="1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0.038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0.507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0.45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83959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3] SP based KlueBERT</a:t>
                      </a:r>
                      <a:endParaRPr lang="nn-NO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F1score / 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BCEWithLogitsLoss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792957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4] SP based LSTM (multi)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Accuracy / categorical-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crossentropy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0.072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999086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5] Word based Logistic Regression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cross_val_score</a:t>
                      </a:r>
                      <a:r>
                        <a:rPr lang="en-US" sz="1100" b="1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/ log-loss</a:t>
                      </a:r>
                      <a:endParaRPr lang="en-US" sz="1100" b="1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0.860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0.252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0.569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0.43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78449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6] Word based LSTM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Accuracy / categorical-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crossentropy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0.326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0.191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84126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7] Word based KlueBERT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F1score / 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BCEWithLogitsLoss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36426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8] Customized Sentimental </a:t>
                      </a:r>
                      <a:r>
                        <a:rPr lang="en-US" sz="1100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Dict</a:t>
                      </a:r>
                      <a:r>
                        <a:rPr lang="en-US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based LSTM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Accuracy / categorical-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crossentropy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0.989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0.034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074854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9] Customized Sentimental </a:t>
                      </a:r>
                      <a:r>
                        <a:rPr lang="en-US" sz="1100" b="1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Dict</a:t>
                      </a:r>
                      <a:r>
                        <a:rPr lang="en-US" sz="1100" b="1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based Logistic Regression</a:t>
                      </a:r>
                      <a:endParaRPr lang="en-US" sz="1100" b="1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cross_val_score</a:t>
                      </a:r>
                      <a:r>
                        <a:rPr lang="en-US" sz="1100" b="1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/ log-loss</a:t>
                      </a:r>
                      <a:endParaRPr lang="en-US" sz="1100" b="1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0.870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0.280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0.553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0.41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314118"/>
                  </a:ext>
                </a:extLst>
              </a:tr>
              <a:tr h="4185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[Model 10] Customized Sentimental 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Dict</a:t>
                      </a:r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based KR-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FinBERT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50" baseline="0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F1score / </a:t>
                      </a:r>
                      <a:r>
                        <a:rPr lang="en-US" sz="1100" u="none" strike="noStrike" spc="-50" baseline="0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BCEWithLogitsLoss</a:t>
                      </a:r>
                      <a:endParaRPr lang="en-US" sz="1100" b="0" i="0" u="none" strike="noStrike" spc="-50" baseline="0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0.800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0.261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71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957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DCA7A8-AC3D-D6AA-BACB-B89F5C7F144F}"/>
              </a:ext>
            </a:extLst>
          </p:cNvPr>
          <p:cNvSpPr/>
          <p:nvPr/>
        </p:nvSpPr>
        <p:spPr>
          <a:xfrm>
            <a:off x="1500508" y="3330606"/>
            <a:ext cx="833117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E0E684-FB68-9E27-4BEA-05101D151E39}"/>
              </a:ext>
            </a:extLst>
          </p:cNvPr>
          <p:cNvSpPr/>
          <p:nvPr/>
        </p:nvSpPr>
        <p:spPr>
          <a:xfrm>
            <a:off x="1500508" y="5071026"/>
            <a:ext cx="833117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FF45C9-3B04-A45C-5E42-50ABE98AEEB8}"/>
              </a:ext>
            </a:extLst>
          </p:cNvPr>
          <p:cNvSpPr/>
          <p:nvPr/>
        </p:nvSpPr>
        <p:spPr>
          <a:xfrm>
            <a:off x="1500508" y="5654228"/>
            <a:ext cx="833117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14B08E-B5F7-0723-5240-61BD8FBFCF03}"/>
              </a:ext>
            </a:extLst>
          </p:cNvPr>
          <p:cNvSpPr/>
          <p:nvPr/>
        </p:nvSpPr>
        <p:spPr>
          <a:xfrm>
            <a:off x="1500508" y="2409825"/>
            <a:ext cx="833117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평가</a:t>
            </a:r>
            <a:r>
              <a:rPr lang="en-US" altLang="ko-KR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2: </a:t>
            </a:r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모의투자 평가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80B9F-F7BC-0E47-E459-F39D74727D60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모의투자 결과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일일예측은 모델별로 차이가 있었으며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4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모델 중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Model1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최종수익률이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5.61%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가장 높았음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021D23-4F6C-F464-B4F8-073F4986B57B}"/>
              </a:ext>
            </a:extLst>
          </p:cNvPr>
          <p:cNvSpPr/>
          <p:nvPr/>
        </p:nvSpPr>
        <p:spPr>
          <a:xfrm>
            <a:off x="1436770" y="1884795"/>
            <a:ext cx="3973430" cy="451600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7C848-80AD-E2C4-909B-92E2B9E49C6B}"/>
              </a:ext>
            </a:extLst>
          </p:cNvPr>
          <p:cNvSpPr/>
          <p:nvPr/>
        </p:nvSpPr>
        <p:spPr>
          <a:xfrm rot="19558852">
            <a:off x="1041487" y="1867215"/>
            <a:ext cx="1076115" cy="327327"/>
          </a:xfrm>
          <a:custGeom>
            <a:avLst/>
            <a:gdLst>
              <a:gd name="connsiteX0" fmla="*/ 0 w 1072957"/>
              <a:gd name="connsiteY0" fmla="*/ 0 h 305814"/>
              <a:gd name="connsiteX1" fmla="*/ 1072957 w 1072957"/>
              <a:gd name="connsiteY1" fmla="*/ 0 h 305814"/>
              <a:gd name="connsiteX2" fmla="*/ 1072957 w 1072957"/>
              <a:gd name="connsiteY2" fmla="*/ 305814 h 305814"/>
              <a:gd name="connsiteX3" fmla="*/ 0 w 1072957"/>
              <a:gd name="connsiteY3" fmla="*/ 305814 h 305814"/>
              <a:gd name="connsiteX4" fmla="*/ 0 w 1072957"/>
              <a:gd name="connsiteY4" fmla="*/ 0 h 305814"/>
              <a:gd name="connsiteX0" fmla="*/ 0 w 1072957"/>
              <a:gd name="connsiteY0" fmla="*/ 21513 h 327327"/>
              <a:gd name="connsiteX1" fmla="*/ 1007036 w 1072957"/>
              <a:gd name="connsiteY1" fmla="*/ 0 h 327327"/>
              <a:gd name="connsiteX2" fmla="*/ 1072957 w 1072957"/>
              <a:gd name="connsiteY2" fmla="*/ 327327 h 327327"/>
              <a:gd name="connsiteX3" fmla="*/ 0 w 1072957"/>
              <a:gd name="connsiteY3" fmla="*/ 327327 h 327327"/>
              <a:gd name="connsiteX4" fmla="*/ 0 w 1072957"/>
              <a:gd name="connsiteY4" fmla="*/ 21513 h 327327"/>
              <a:gd name="connsiteX0" fmla="*/ 0 w 1049470"/>
              <a:gd name="connsiteY0" fmla="*/ 21513 h 327327"/>
              <a:gd name="connsiteX1" fmla="*/ 1007036 w 1049470"/>
              <a:gd name="connsiteY1" fmla="*/ 0 h 327327"/>
              <a:gd name="connsiteX2" fmla="*/ 1049470 w 1049470"/>
              <a:gd name="connsiteY2" fmla="*/ 276998 h 327327"/>
              <a:gd name="connsiteX3" fmla="*/ 0 w 1049470"/>
              <a:gd name="connsiteY3" fmla="*/ 327327 h 327327"/>
              <a:gd name="connsiteX4" fmla="*/ 0 w 1049470"/>
              <a:gd name="connsiteY4" fmla="*/ 21513 h 327327"/>
              <a:gd name="connsiteX0" fmla="*/ 0 w 1076115"/>
              <a:gd name="connsiteY0" fmla="*/ 60987 h 327327"/>
              <a:gd name="connsiteX1" fmla="*/ 1033681 w 1076115"/>
              <a:gd name="connsiteY1" fmla="*/ 0 h 327327"/>
              <a:gd name="connsiteX2" fmla="*/ 1076115 w 1076115"/>
              <a:gd name="connsiteY2" fmla="*/ 276998 h 327327"/>
              <a:gd name="connsiteX3" fmla="*/ 26645 w 1076115"/>
              <a:gd name="connsiteY3" fmla="*/ 327327 h 327327"/>
              <a:gd name="connsiteX4" fmla="*/ 0 w 1076115"/>
              <a:gd name="connsiteY4" fmla="*/ 60987 h 3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115" h="327327">
                <a:moveTo>
                  <a:pt x="0" y="60987"/>
                </a:moveTo>
                <a:lnTo>
                  <a:pt x="1033681" y="0"/>
                </a:lnTo>
                <a:lnTo>
                  <a:pt x="1076115" y="276998"/>
                </a:lnTo>
                <a:lnTo>
                  <a:pt x="26645" y="327327"/>
                </a:lnTo>
                <a:lnTo>
                  <a:pt x="0" y="60987"/>
                </a:lnTo>
                <a:close/>
              </a:path>
            </a:pathLst>
          </a:cu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55;p1">
            <a:extLst>
              <a:ext uri="{FF2B5EF4-FFF2-40B4-BE49-F238E27FC236}">
                <a16:creationId xmlns:a16="http://schemas.microsoft.com/office/drawing/2014/main" id="{72D861DE-7B9C-68EB-3F8C-D820A7B815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6770" y="1922380"/>
            <a:ext cx="3933586" cy="445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81818"/>
              <a:buNone/>
            </a:pP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Rule For Investment Game</a:t>
            </a:r>
            <a:endParaRPr lang="en-US" altLang="ko" sz="1400" b="1" dirty="0">
              <a:solidFill>
                <a:schemeClr val="accent3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81818"/>
              <a:buNone/>
            </a:pPr>
            <a:endParaRPr sz="7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ko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공통요건</a:t>
            </a:r>
            <a:endParaRPr sz="105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  <a:tabLst>
                <a:tab pos="180975" algn="l"/>
              </a:tabLst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자본금 : 약 1천만원(178,000 X 56주 = 9,968,000원)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  <a:tabLst>
                <a:tab pos="180975" algn="l"/>
              </a:tabLst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투자기간 : 2022.07.25~2022.08.05(총 10일)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  <a:tabLst>
                <a:tab pos="180975" algn="l"/>
              </a:tabLst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종목명 : SK이노베이션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  <a:tabLst>
                <a:tab pos="180975" algn="l"/>
              </a:tabLst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 프로그램 : Stock’er(실제 주식 기반의 모의투자 서비스 제공)</a:t>
            </a:r>
            <a:endParaRPr lang="en-US" altLang="ko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  <a:tabLst>
                <a:tab pos="268288" algn="l"/>
              </a:tabLst>
            </a:pPr>
            <a:endParaRPr sz="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ko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투자방법</a:t>
            </a:r>
            <a:endParaRPr sz="105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매일 오후 9시 자연어 텍스트를 크롤링하여, Inference List DB 셋팅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각자 담당 모델에 Inference List를 입력하여, 문장별 예측 결과 출력(상승 또는 하락)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출력된 예측 결과를 종합하여 상승과 하락 중 다수를 차지한 값으로 매매 여부 파악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61950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81818"/>
              <a:buNone/>
            </a:pPr>
            <a:r>
              <a:rPr lang="ko-KR" altLang="en-US" sz="1050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☞ </a:t>
            </a:r>
            <a:r>
              <a:rPr lang="ko" sz="1050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상승 예측시 Holding, 하락 예측시 판매</a:t>
            </a:r>
            <a:endParaRPr sz="1050"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익일 오전 9시~9시 30분 내에 ‘현재가’로 매매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투자기간 중 예측 결과를 표로 기록</a:t>
            </a:r>
            <a:endParaRPr lang="en-US" altLang="ko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endParaRPr sz="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ko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매매요건</a:t>
            </a:r>
            <a:endParaRPr sz="105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1일당 구매 또는 판매 횟수 : 1회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1일당 구매 또는 판매 금액 : 1천만원(개별로 매매 불가능)</a:t>
            </a:r>
            <a:endParaRPr lang="en-US" altLang="ko"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68288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endParaRPr sz="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ko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최종평가</a:t>
            </a:r>
            <a:endParaRPr sz="105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일일 예측 정확도(5점 만점, 매일 0.5점씩)와 최종 수익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률</a:t>
            </a: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(5점 만점)</a:t>
            </a:r>
            <a:r>
              <a:rPr lang="ko-KR" altLang="en-US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종합적으로 평가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80975" lvl="0" indent="-136525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Char char="-"/>
            </a:pP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총 10점 만점으로, 점수가 가장 높은 모델을 최종 우수 모델로 선정</a:t>
            </a:r>
            <a:endParaRPr sz="10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11" name="Google Shape;61;p2">
            <a:extLst>
              <a:ext uri="{FF2B5EF4-FFF2-40B4-BE49-F238E27FC236}">
                <a16:creationId xmlns:a16="http://schemas.microsoft.com/office/drawing/2014/main" id="{61089359-95DA-3CBB-0E9F-805A91EE9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251529"/>
              </p:ext>
            </p:extLst>
          </p:nvPr>
        </p:nvGraphicFramePr>
        <p:xfrm>
          <a:off x="5684364" y="2245424"/>
          <a:ext cx="6165127" cy="313214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42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10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12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5338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구분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날짜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</a:t>
                      </a:r>
                      <a:endParaRPr sz="1100" b="1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</a:t>
                      </a: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익률</a:t>
                      </a:r>
                      <a:endParaRPr sz="1100" b="1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Day1</a:t>
                      </a:r>
                      <a:endParaRPr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Day2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Day3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Day4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Day5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Day6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Day7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Day8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Day9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" sz="9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Day10</a:t>
                      </a:r>
                      <a:endParaRPr lang="en-US" altLang="ko-KR" sz="9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실제</a:t>
                      </a:r>
                      <a:endParaRPr sz="10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29019"/>
                  </a:ext>
                </a:extLst>
              </a:tr>
              <a:tr h="522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Model1</a:t>
                      </a:r>
                      <a:endParaRPr sz="10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5.61%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Model2</a:t>
                      </a:r>
                      <a:endParaRPr sz="10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5.34%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Model5</a:t>
                      </a:r>
                      <a:endParaRPr sz="10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4.21%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Model9</a:t>
                      </a:r>
                      <a:endParaRPr sz="10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10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4.21%</a:t>
                      </a:r>
                      <a:endParaRPr sz="10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Google Shape;62;p2">
            <a:extLst>
              <a:ext uri="{FF2B5EF4-FFF2-40B4-BE49-F238E27FC236}">
                <a16:creationId xmlns:a16="http://schemas.microsoft.com/office/drawing/2014/main" id="{7C9D7EF9-A6E4-078C-4F80-17B70B8F6B89}"/>
              </a:ext>
            </a:extLst>
          </p:cNvPr>
          <p:cNvSpPr txBox="1"/>
          <p:nvPr/>
        </p:nvSpPr>
        <p:spPr>
          <a:xfrm>
            <a:off x="5594829" y="5428935"/>
            <a:ext cx="607540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388" marR="0" lvl="0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ko" sz="105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rPr>
              <a:t>일일예측 정확도 점수체계 : 맞추면 0.5점, 틀리면 0점(</a:t>
            </a:r>
            <a:r>
              <a:rPr lang="ko" sz="10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해당일 거래 종료시간의 등락률 기준)</a:t>
            </a:r>
            <a:endParaRPr sz="1050" b="0" i="0" u="none" strike="noStrike" cap="none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Arial"/>
              <a:sym typeface="Arial"/>
            </a:endParaRPr>
          </a:p>
          <a:p>
            <a:pPr marL="179388" marR="0" lvl="0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ko" sz="105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rPr>
              <a:t>최종수익</a:t>
            </a:r>
            <a:r>
              <a:rPr lang="ko-KR" altLang="en-US" sz="105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rPr>
              <a:t>율</a:t>
            </a:r>
            <a:r>
              <a:rPr lang="ko" sz="1050" b="0" i="0" u="none" strike="noStrike" cap="non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rial"/>
                <a:sym typeface="Arial"/>
              </a:rPr>
              <a:t>은 Stoker 어플 상 보유 종목(국내) 수익률 수치 표기(단위 : %)</a:t>
            </a:r>
            <a:endParaRPr lang="en-US" altLang="ko" sz="1050" b="0" i="0" u="none" strike="noStrike" cap="none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A6377-5C96-20F7-D52D-8C05B334AB5F}"/>
              </a:ext>
            </a:extLst>
          </p:cNvPr>
          <p:cNvSpPr txBox="1"/>
          <p:nvPr/>
        </p:nvSpPr>
        <p:spPr>
          <a:xfrm>
            <a:off x="5557904" y="1801092"/>
            <a:ext cx="599361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ko-KR" altLang="en-US" sz="15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모의투자 결과</a:t>
            </a:r>
            <a:endParaRPr lang="en-US" altLang="ko-KR" sz="1500" b="1" dirty="0">
              <a:solidFill>
                <a:schemeClr val="accen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F8127D8-8C69-CA20-F836-1EF491362DF1}"/>
              </a:ext>
            </a:extLst>
          </p:cNvPr>
          <p:cNvCxnSpPr>
            <a:cxnSpLocks/>
          </p:cNvCxnSpPr>
          <p:nvPr/>
        </p:nvCxnSpPr>
        <p:spPr>
          <a:xfrm>
            <a:off x="2647950" y="2261674"/>
            <a:ext cx="1533525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43E786-BF4A-7747-B732-7904CA75EA22}"/>
              </a:ext>
            </a:extLst>
          </p:cNvPr>
          <p:cNvSpPr/>
          <p:nvPr/>
        </p:nvSpPr>
        <p:spPr>
          <a:xfrm>
            <a:off x="11322996" y="3273356"/>
            <a:ext cx="544748" cy="20768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65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90848-CFCA-7890-964A-6B33EB2D2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 b="812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ED2D58-8FA1-4757-E254-2C5061BA2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B0A0C-9903-B8B5-25BB-86FE5B444B79}"/>
              </a:ext>
            </a:extLst>
          </p:cNvPr>
          <p:cNvSpPr txBox="1"/>
          <p:nvPr/>
        </p:nvSpPr>
        <p:spPr>
          <a:xfrm>
            <a:off x="2313098" y="2413337"/>
            <a:ext cx="758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결과</a:t>
            </a:r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6000" dirty="0"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BB1F1-DD27-3264-ABF6-167EC63BAD62}"/>
              </a:ext>
            </a:extLst>
          </p:cNvPr>
          <p:cNvSpPr txBox="1"/>
          <p:nvPr/>
        </p:nvSpPr>
        <p:spPr>
          <a:xfrm>
            <a:off x="2313099" y="6470915"/>
            <a:ext cx="757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contents of this presentation is credited by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성투가즈아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모델 결과 및 성능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1CE54-FA2E-23E1-158B-AABAD34DFBB2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및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 평가를 통해 선정된 최종 모델은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Model1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모의투자 최종 점수는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7.5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확인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38E26C-58FB-09AD-AB35-CA5C7DBC297A}"/>
              </a:ext>
            </a:extLst>
          </p:cNvPr>
          <p:cNvSpPr/>
          <p:nvPr/>
        </p:nvSpPr>
        <p:spPr>
          <a:xfrm>
            <a:off x="1246909" y="4250480"/>
            <a:ext cx="612476" cy="240250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투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AF657-48EE-5244-2D5C-A9C7978A401C}"/>
              </a:ext>
            </a:extLst>
          </p:cNvPr>
          <p:cNvSpPr/>
          <p:nvPr/>
        </p:nvSpPr>
        <p:spPr>
          <a:xfrm>
            <a:off x="1246909" y="1454299"/>
            <a:ext cx="612476" cy="245990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성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능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평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표</a:t>
            </a:r>
            <a:endParaRPr lang="en-US" altLang="ko-KR" sz="13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774506-4715-DE9D-FD59-71C02BD7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44" y="1465577"/>
            <a:ext cx="6713000" cy="2459904"/>
          </a:xfrm>
          <a:prstGeom prst="rect">
            <a:avLst/>
          </a:prstGeom>
        </p:spPr>
      </p:pic>
      <p:graphicFrame>
        <p:nvGraphicFramePr>
          <p:cNvPr id="17" name="Google Shape;61;p2">
            <a:extLst>
              <a:ext uri="{FF2B5EF4-FFF2-40B4-BE49-F238E27FC236}">
                <a16:creationId xmlns:a16="http://schemas.microsoft.com/office/drawing/2014/main" id="{77B02AD4-FEDF-F74A-DE7D-D246161C95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077036"/>
              </p:ext>
            </p:extLst>
          </p:nvPr>
        </p:nvGraphicFramePr>
        <p:xfrm>
          <a:off x="2015944" y="4250480"/>
          <a:ext cx="6713003" cy="24710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59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5990">
                  <a:extLst>
                    <a:ext uri="{9D8B030D-6E8A-4147-A177-3AD203B41FA5}">
                      <a16:colId xmlns:a16="http://schemas.microsoft.com/office/drawing/2014/main" val="568994999"/>
                    </a:ext>
                  </a:extLst>
                </a:gridCol>
                <a:gridCol w="49480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4807">
                  <a:extLst>
                    <a:ext uri="{9D8B030D-6E8A-4147-A177-3AD203B41FA5}">
                      <a16:colId xmlns:a16="http://schemas.microsoft.com/office/drawing/2014/main" val="3655584309"/>
                    </a:ext>
                  </a:extLst>
                </a:gridCol>
              </a:tblGrid>
              <a:tr h="24923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구분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날짜</a:t>
                      </a:r>
                      <a:endParaRPr sz="10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최종</a:t>
                      </a:r>
                      <a:endParaRPr sz="1000" b="1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수익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률</a:t>
                      </a:r>
                      <a:endParaRPr sz="1000" b="1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총계</a:t>
                      </a:r>
                      <a:endParaRPr sz="1000" b="1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Day1</a:t>
                      </a:r>
                      <a:endParaRPr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Day2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Day3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Day4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Day5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Day6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Day7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Day8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Day9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Day10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b="1" u="none" strike="noStrike" cap="none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소계</a:t>
                      </a:r>
                      <a:endParaRPr lang="en-US" altLang="ko-KR" sz="700" b="1" u="none" strike="noStrike" cap="none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실제</a:t>
                      </a:r>
                      <a:endParaRPr sz="8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하락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상승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29019"/>
                  </a:ext>
                </a:extLst>
              </a:tr>
              <a:tr h="368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Model1</a:t>
                      </a:r>
                      <a:endParaRPr sz="8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b="1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2.5</a:t>
                      </a:r>
                      <a:endParaRPr lang="ko-KR" altLang="en-US" sz="800" b="1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5.61%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7.5</a:t>
                      </a:r>
                      <a:endParaRPr sz="7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Model2</a:t>
                      </a:r>
                      <a:endParaRPr sz="8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b="1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2.5</a:t>
                      </a:r>
                      <a:endParaRPr lang="ko-KR" altLang="en-US" sz="800" b="1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5.34%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6.5</a:t>
                      </a:r>
                      <a:endParaRPr sz="7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Model5</a:t>
                      </a:r>
                      <a:endParaRPr sz="8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b="1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2.5</a:t>
                      </a:r>
                      <a:endParaRPr lang="ko-KR" altLang="en-US" sz="800" b="1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4.21%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5.5</a:t>
                      </a:r>
                      <a:endParaRPr sz="7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Model9</a:t>
                      </a:r>
                      <a:endParaRPr sz="8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0.5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0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49091" marB="490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0.5</a:t>
                      </a:r>
                      <a:endParaRPr lang="ko-KR" altLang="en-US" sz="800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800" b="1" u="none" strike="noStrike" kern="1200" cap="none" dirty="0">
                          <a:solidFill>
                            <a:schemeClr val="tx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+mn-cs"/>
                        </a:rPr>
                        <a:t>2.5</a:t>
                      </a:r>
                      <a:endParaRPr lang="ko-KR" altLang="en-US" sz="800" b="1" u="none" strike="noStrike" kern="1200" cap="none" dirty="0">
                        <a:solidFill>
                          <a:schemeClr val="tx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4.21%</a:t>
                      </a:r>
                      <a:endParaRPr sz="800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b="1" u="none" strike="noStrike" cap="none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5.5</a:t>
                      </a:r>
                      <a:endParaRPr sz="700" b="1" u="none" strike="noStrike" cap="none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54000" marR="54000" marT="54000" marB="54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A6CDB7EF-59DA-65F6-2CA5-6CEAB268F915}"/>
              </a:ext>
            </a:extLst>
          </p:cNvPr>
          <p:cNvGrpSpPr/>
          <p:nvPr/>
        </p:nvGrpSpPr>
        <p:grpSpPr>
          <a:xfrm>
            <a:off x="9581745" y="2770290"/>
            <a:ext cx="2266544" cy="2646546"/>
            <a:chOff x="9581745" y="2577830"/>
            <a:chExt cx="2266544" cy="26465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4E7FD7-A62F-EE65-C72A-02BF25C30D87}"/>
                </a:ext>
              </a:extLst>
            </p:cNvPr>
            <p:cNvSpPr/>
            <p:nvPr/>
          </p:nvSpPr>
          <p:spPr>
            <a:xfrm>
              <a:off x="9601201" y="2969102"/>
              <a:ext cx="2238018" cy="2255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[Model 1]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80975" indent="-180975" algn="just" fontAlgn="base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sz="1500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Accuracy: 0.98</a:t>
              </a:r>
            </a:p>
            <a:p>
              <a:pPr marL="180975" indent="-180975" algn="just" fontAlgn="base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sz="1500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Loss: 0.04</a:t>
              </a:r>
            </a:p>
            <a:p>
              <a:pPr marL="180975" indent="-180975" algn="just" fontAlgn="base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altLang="ko-KR" sz="1500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Inference: 0.461</a:t>
              </a:r>
            </a:p>
            <a:p>
              <a:pPr marL="180975" indent="-180975" algn="just" fontAlgn="base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500" b="1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최종수익률</a:t>
              </a:r>
              <a:r>
                <a:rPr lang="en-US" altLang="ko-KR" sz="1500" b="1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</a:t>
              </a:r>
              <a:r>
                <a:rPr lang="ko-KR" altLang="en-US" sz="1500" b="1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en-US" altLang="ko-KR" sz="1500" b="1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5.61%</a:t>
              </a:r>
            </a:p>
            <a:p>
              <a:pPr marL="180975" indent="-180975" algn="just" fontAlgn="base"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500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모의투자 최종 점수</a:t>
              </a:r>
              <a:r>
                <a:rPr lang="en-US" altLang="ko-KR" sz="1500" kern="0" spc="-60" dirty="0">
                  <a:solidFill>
                    <a:srgbClr val="000000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7.5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B1471C-2599-B311-1E69-A0EA0BD5DA56}"/>
                </a:ext>
              </a:extLst>
            </p:cNvPr>
            <p:cNvSpPr/>
            <p:nvPr/>
          </p:nvSpPr>
          <p:spPr>
            <a:xfrm>
              <a:off x="9581745" y="2577830"/>
              <a:ext cx="2266544" cy="3912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최종 모델</a:t>
              </a:r>
            </a:p>
          </p:txBody>
        </p:sp>
      </p:grpSp>
      <p:sp>
        <p:nvSpPr>
          <p:cNvPr id="19" name="Rect 0">
            <a:extLst>
              <a:ext uri="{FF2B5EF4-FFF2-40B4-BE49-F238E27FC236}">
                <a16:creationId xmlns:a16="http://schemas.microsoft.com/office/drawing/2014/main" id="{38228310-0DAC-AC2C-A283-4F056D99712E}"/>
              </a:ext>
            </a:extLst>
          </p:cNvPr>
          <p:cNvSpPr>
            <a:spLocks/>
          </p:cNvSpPr>
          <p:nvPr/>
        </p:nvSpPr>
        <p:spPr>
          <a:xfrm rot="16200000" flipV="1">
            <a:off x="6466102" y="3712909"/>
            <a:ext cx="5255973" cy="761308"/>
          </a:xfrm>
          <a:prstGeom prst="triangle">
            <a:avLst>
              <a:gd name="adj" fmla="val 50972"/>
            </a:avLst>
          </a:prstGeom>
          <a:gradFill rotWithShape="1">
            <a:gsLst>
              <a:gs pos="0">
                <a:srgbClr val="B9B9B9"/>
              </a:gs>
              <a:gs pos="50000">
                <a:srgbClr val="D4D4D4"/>
              </a:gs>
              <a:gs pos="100000">
                <a:srgbClr val="EBEBEB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buFontTx/>
              <a:buNone/>
            </a:pPr>
            <a:endParaRPr lang="ko-KR" altLang="en-US" sz="1300">
              <a:latin typeface="G마켓 산스 Light" charset="0"/>
              <a:ea typeface="G마켓 산스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163A25-C9CF-E06C-5B6B-B3D28FAADE0F}"/>
              </a:ext>
            </a:extLst>
          </p:cNvPr>
          <p:cNvSpPr/>
          <p:nvPr/>
        </p:nvSpPr>
        <p:spPr>
          <a:xfrm>
            <a:off x="2015944" y="5252937"/>
            <a:ext cx="6713000" cy="3501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3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활용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1CE54-FA2E-23E1-158B-AABAD34DFBB2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ea typeface="G마켓 산스 Medium" panose="02000000000000000000"/>
              </a:rPr>
              <a:t>최종 모델을 활용하여 주가를 예측하고</a:t>
            </a:r>
            <a:r>
              <a:rPr lang="en-US" altLang="ko-KR" sz="1500" dirty="0">
                <a:solidFill>
                  <a:schemeClr val="tx1"/>
                </a:solidFill>
                <a:ea typeface="G마켓 산스 Medium" panose="02000000000000000000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 </a:t>
            </a:r>
            <a:r>
              <a:rPr lang="ko-KR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의사결정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위한 정보를 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/>
                <a:ea typeface="G마켓 산스 Medium" panose="02000000000000000000"/>
              </a:rPr>
              <a:t>출력하는 </a:t>
            </a:r>
            <a:r>
              <a:rPr lang="ko-KR" altLang="en-US" sz="1500" dirty="0">
                <a:solidFill>
                  <a:schemeClr val="tx1"/>
                </a:solidFill>
                <a:ea typeface="G마켓 산스 Medium" panose="02000000000000000000"/>
              </a:rPr>
              <a:t>서비스 제공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D9053-CFDC-70A0-3B11-2EAB8FDAFBB7}"/>
              </a:ext>
            </a:extLst>
          </p:cNvPr>
          <p:cNvSpPr txBox="1"/>
          <p:nvPr/>
        </p:nvSpPr>
        <p:spPr>
          <a:xfrm>
            <a:off x="1320799" y="1518231"/>
            <a:ext cx="10520219" cy="13678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80975" marR="0" lvl="0" indent="-180975" algn="just" fontAlgn="base" latinLnBrk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사용자가 종목명을 입력하면</a:t>
            </a:r>
            <a:r>
              <a:rPr lang="en-US" altLang="ko-KR" sz="1500" kern="0" spc="-6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KRX </a:t>
            </a:r>
            <a:r>
              <a:rPr lang="ko-KR" altLang="en-US" sz="1500" kern="0" spc="-6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사이트를 통해 해당 종목의 종목코드를 가져옴</a:t>
            </a: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종목코드로 당일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오늘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뉴스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 등의 관련 자연어 데이터를 </a:t>
            </a:r>
            <a:r>
              <a:rPr lang="ko-KR" altLang="en-US" sz="1500" kern="0" spc="-60" dirty="0" err="1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크롤링</a:t>
            </a:r>
            <a:endParaRPr lang="ko-KR" altLang="en-US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크롤링한 자연어 데이터를 미리 학습된 모델에 입력하여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익일의 주가가 상승하거나 하락할 확률을 예측하여 출력</a:t>
            </a: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 err="1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크롤링된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내용은 다시 모델에 학습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저장되어 향후 주가를 예측하는데 활용</a:t>
            </a:r>
          </a:p>
        </p:txBody>
      </p:sp>
      <p:pic>
        <p:nvPicPr>
          <p:cNvPr id="7169" name="_x451950224">
            <a:extLst>
              <a:ext uri="{FF2B5EF4-FFF2-40B4-BE49-F238E27FC236}">
                <a16:creationId xmlns:a16="http://schemas.microsoft.com/office/drawing/2014/main" id="{40BA000D-F6BF-ECD6-BC9C-DD7B85F3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75" y="3343329"/>
            <a:ext cx="4068025" cy="31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2D2653-9D3C-BCF4-4A87-293409D8AF4B}"/>
              </a:ext>
            </a:extLst>
          </p:cNvPr>
          <p:cNvSpPr txBox="1"/>
          <p:nvPr/>
        </p:nvSpPr>
        <p:spPr>
          <a:xfrm>
            <a:off x="2971799" y="2815248"/>
            <a:ext cx="6096000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1200" b="1" kern="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서비스 가동 </a:t>
            </a:r>
            <a:r>
              <a:rPr lang="en-US" altLang="ko-KR" sz="1200" b="1" kern="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Process(</a:t>
            </a:r>
            <a:r>
              <a:rPr lang="ko-KR" altLang="en-US" sz="1200" b="1" kern="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</a:t>
            </a:r>
            <a:r>
              <a:rPr lang="en-US" altLang="ko-KR" sz="1200" b="1" kern="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)&gt;</a:t>
            </a:r>
            <a:endParaRPr lang="ko-KR" altLang="en-US" sz="1200" kern="0" spc="-60" dirty="0">
              <a:solidFill>
                <a:srgbClr val="000000"/>
              </a:solidFill>
              <a:effectLst/>
              <a:latin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4776A3-5C42-35B7-C157-D1EAA407197B}"/>
              </a:ext>
            </a:extLst>
          </p:cNvPr>
          <p:cNvSpPr/>
          <p:nvPr/>
        </p:nvSpPr>
        <p:spPr>
          <a:xfrm>
            <a:off x="3556000" y="3220720"/>
            <a:ext cx="5090160" cy="338464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0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보완할 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1CE54-FA2E-23E1-158B-AABAD34DFBB2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충분한 기간과 데이터가 추가될 시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주가 예측 정확도가 상승할 것으로 생각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6D9E90-E248-001C-9F36-A721A25D0260}"/>
              </a:ext>
            </a:extLst>
          </p:cNvPr>
          <p:cNvGrpSpPr/>
          <p:nvPr/>
        </p:nvGrpSpPr>
        <p:grpSpPr>
          <a:xfrm>
            <a:off x="3764601" y="2042270"/>
            <a:ext cx="4998980" cy="4171736"/>
            <a:chOff x="4746058" y="2637800"/>
            <a:chExt cx="3590694" cy="299649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7CEC847-196D-2D6C-6F02-BF998B9F1FBC}"/>
                </a:ext>
              </a:extLst>
            </p:cNvPr>
            <p:cNvGrpSpPr/>
            <p:nvPr/>
          </p:nvGrpSpPr>
          <p:grpSpPr>
            <a:xfrm>
              <a:off x="5008091" y="2637800"/>
              <a:ext cx="3068726" cy="2996496"/>
              <a:chOff x="2539176" y="1523593"/>
              <a:chExt cx="3496698" cy="3414394"/>
            </a:xfrm>
          </p:grpSpPr>
          <p:sp>
            <p:nvSpPr>
              <p:cNvPr id="15" name="육각형 14">
                <a:extLst>
                  <a:ext uri="{FF2B5EF4-FFF2-40B4-BE49-F238E27FC236}">
                    <a16:creationId xmlns:a16="http://schemas.microsoft.com/office/drawing/2014/main" id="{235CBF0E-8DB6-3308-60B1-B14F7F6C533F}"/>
                  </a:ext>
                </a:extLst>
              </p:cNvPr>
              <p:cNvSpPr/>
              <p:nvPr/>
            </p:nvSpPr>
            <p:spPr>
              <a:xfrm rot="5400000">
                <a:off x="2365135" y="1697634"/>
                <a:ext cx="2523606" cy="2175523"/>
              </a:xfrm>
              <a:prstGeom prst="hexagon">
                <a:avLst/>
              </a:prstGeom>
              <a:solidFill>
                <a:srgbClr val="EEB0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A878BCD6-8F99-4AAD-8640-74C434E77B9B}"/>
                  </a:ext>
                </a:extLst>
              </p:cNvPr>
              <p:cNvSpPr/>
              <p:nvPr/>
            </p:nvSpPr>
            <p:spPr>
              <a:xfrm rot="5400000">
                <a:off x="3686310" y="1697635"/>
                <a:ext cx="2523606" cy="2175523"/>
              </a:xfrm>
              <a:prstGeom prst="hexagon">
                <a:avLst/>
              </a:prstGeom>
              <a:solidFill>
                <a:srgbClr val="E57D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089F5F85-E05F-007A-A89E-E676C92C304F}"/>
                  </a:ext>
                </a:extLst>
              </p:cNvPr>
              <p:cNvSpPr/>
              <p:nvPr/>
            </p:nvSpPr>
            <p:spPr>
              <a:xfrm rot="5400000">
                <a:off x="3025722" y="2588422"/>
                <a:ext cx="2523606" cy="2175523"/>
              </a:xfrm>
              <a:prstGeom prst="hexagon">
                <a:avLst/>
              </a:prstGeom>
              <a:solidFill>
                <a:srgbClr val="DA02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육각형 38">
                <a:extLst>
                  <a:ext uri="{FF2B5EF4-FFF2-40B4-BE49-F238E27FC236}">
                    <a16:creationId xmlns:a16="http://schemas.microsoft.com/office/drawing/2014/main" id="{456D0365-530C-F267-19FD-573F490B4CC3}"/>
                  </a:ext>
                </a:extLst>
              </p:cNvPr>
              <p:cNvSpPr/>
              <p:nvPr/>
            </p:nvSpPr>
            <p:spPr>
              <a:xfrm rot="5400000">
                <a:off x="3093794" y="2733553"/>
                <a:ext cx="1536550" cy="1324612"/>
              </a:xfrm>
              <a:prstGeom prst="hexagon">
                <a:avLst/>
              </a:prstGeom>
              <a:solidFill>
                <a:srgbClr val="B509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육각형 40">
                <a:extLst>
                  <a:ext uri="{FF2B5EF4-FFF2-40B4-BE49-F238E27FC236}">
                    <a16:creationId xmlns:a16="http://schemas.microsoft.com/office/drawing/2014/main" id="{C3F37656-5AA2-7624-2A50-E00BEB1ECCA5}"/>
                  </a:ext>
                </a:extLst>
              </p:cNvPr>
              <p:cNvSpPr/>
              <p:nvPr/>
            </p:nvSpPr>
            <p:spPr>
              <a:xfrm rot="5400000">
                <a:off x="3944707" y="2726726"/>
                <a:ext cx="1536550" cy="1324612"/>
              </a:xfrm>
              <a:prstGeom prst="hexagon">
                <a:avLst/>
              </a:prstGeom>
              <a:solidFill>
                <a:srgbClr val="BF6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3F41B407-B8A2-A883-4A14-E44EF5A01244}"/>
                  </a:ext>
                </a:extLst>
              </p:cNvPr>
              <p:cNvSpPr/>
              <p:nvPr/>
            </p:nvSpPr>
            <p:spPr>
              <a:xfrm rot="5400000">
                <a:off x="3520969" y="1955501"/>
                <a:ext cx="1536550" cy="1324613"/>
              </a:xfrm>
              <a:prstGeom prst="hexagon">
                <a:avLst/>
              </a:prstGeom>
              <a:solidFill>
                <a:srgbClr val="C695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육각형 42">
                <a:extLst>
                  <a:ext uri="{FF2B5EF4-FFF2-40B4-BE49-F238E27FC236}">
                    <a16:creationId xmlns:a16="http://schemas.microsoft.com/office/drawing/2014/main" id="{42ABABB1-EF85-B4FA-125C-1C49E7406110}"/>
                  </a:ext>
                </a:extLst>
              </p:cNvPr>
              <p:cNvSpPr/>
              <p:nvPr/>
            </p:nvSpPr>
            <p:spPr>
              <a:xfrm rot="5400000">
                <a:off x="3517532" y="2517636"/>
                <a:ext cx="1536550" cy="132461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725452-4B43-EEE6-E356-2E8CB760DADC}"/>
                </a:ext>
              </a:extLst>
            </p:cNvPr>
            <p:cNvSpPr txBox="1"/>
            <p:nvPr/>
          </p:nvSpPr>
          <p:spPr>
            <a:xfrm>
              <a:off x="6831273" y="3364567"/>
              <a:ext cx="1505479" cy="269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rPr>
                <a:t>데이터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453931-5671-9493-D52E-2E39CE2BC35A}"/>
                </a:ext>
              </a:extLst>
            </p:cNvPr>
            <p:cNvSpPr txBox="1"/>
            <p:nvPr/>
          </p:nvSpPr>
          <p:spPr>
            <a:xfrm>
              <a:off x="4746058" y="3364567"/>
              <a:ext cx="1505479" cy="269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rPr>
                <a:t>모델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D50B42-3371-79BE-F180-1B5E5E63A0D6}"/>
                </a:ext>
              </a:extLst>
            </p:cNvPr>
            <p:cNvSpPr txBox="1"/>
            <p:nvPr/>
          </p:nvSpPr>
          <p:spPr>
            <a:xfrm>
              <a:off x="5788207" y="5056095"/>
              <a:ext cx="1505479" cy="269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rPr>
                <a:t>기타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8B6C5C-D46A-CA93-5BF0-3874B8BEEE55}"/>
                </a:ext>
              </a:extLst>
            </p:cNvPr>
            <p:cNvSpPr txBox="1"/>
            <p:nvPr/>
          </p:nvSpPr>
          <p:spPr>
            <a:xfrm>
              <a:off x="5785466" y="4000177"/>
              <a:ext cx="1505479" cy="268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rPr>
                <a:t>FeedBack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8C4540-E290-0B32-B499-EA915C4CFF05}"/>
              </a:ext>
            </a:extLst>
          </p:cNvPr>
          <p:cNvSpPr/>
          <p:nvPr/>
        </p:nvSpPr>
        <p:spPr>
          <a:xfrm>
            <a:off x="1434919" y="1808987"/>
            <a:ext cx="3017265" cy="807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더 많은 모델로 결과 비교</a:t>
            </a:r>
            <a:endParaRPr lang="en-US" altLang="ko-KR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BBD-3532-8845-B9C3-000EFCB21B1B}"/>
              </a:ext>
            </a:extLst>
          </p:cNvPr>
          <p:cNvSpPr txBox="1"/>
          <p:nvPr/>
        </p:nvSpPr>
        <p:spPr>
          <a:xfrm>
            <a:off x="1378286" y="1676172"/>
            <a:ext cx="702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EB003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모델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D898EE-0583-CAB8-AC76-AF9C758F498B}"/>
              </a:ext>
            </a:extLst>
          </p:cNvPr>
          <p:cNvSpPr/>
          <p:nvPr/>
        </p:nvSpPr>
        <p:spPr>
          <a:xfrm>
            <a:off x="1476104" y="4946350"/>
            <a:ext cx="2486458" cy="1135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전체적으로 프로젝트 진행 과정에서 시각화 부족</a:t>
            </a:r>
            <a:endParaRPr lang="en-US" altLang="ko-KR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시간과 예산의 부족</a:t>
            </a:r>
            <a:endParaRPr lang="en-US" altLang="ko-KR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 컴퓨터의 성능 한계</a:t>
            </a:r>
            <a:endParaRPr lang="en-US" altLang="ko-KR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5070B5-4770-0CDA-F78D-1EA44199E883}"/>
              </a:ext>
            </a:extLst>
          </p:cNvPr>
          <p:cNvSpPr txBox="1"/>
          <p:nvPr/>
        </p:nvSpPr>
        <p:spPr>
          <a:xfrm>
            <a:off x="1432836" y="4521244"/>
            <a:ext cx="702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A0233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기타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9B225F-631B-4735-B449-FF1B5FBFBA80}"/>
              </a:ext>
            </a:extLst>
          </p:cNvPr>
          <p:cNvSpPr/>
          <p:nvPr/>
        </p:nvSpPr>
        <p:spPr>
          <a:xfrm>
            <a:off x="8987518" y="2744420"/>
            <a:ext cx="2644188" cy="2023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트위터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카카오톡 오픈채팅방 등 더 많은 자연어 데이터 보충</a:t>
            </a:r>
            <a:endParaRPr lang="en-US" altLang="ko-KR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반 보다 더 많은 기간의 자연어 데이터 추가</a:t>
            </a:r>
            <a:endParaRPr lang="en-US" altLang="ko-KR" sz="1500" kern="0" spc="-6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indent="-180975" algn="just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 사전을 조금 더 금융적으로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조금 더 자세히</a:t>
            </a:r>
            <a:r>
              <a:rPr lang="en-US" altLang="ko-KR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500" kern="0" spc="-6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조금 더 많이 작성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70A7C5-7F19-FAE9-F03C-4FD2BFFF29AF}"/>
              </a:ext>
            </a:extLst>
          </p:cNvPr>
          <p:cNvSpPr txBox="1"/>
          <p:nvPr/>
        </p:nvSpPr>
        <p:spPr>
          <a:xfrm>
            <a:off x="8895755" y="2327926"/>
            <a:ext cx="102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7D04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86328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소감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3DAFF4D-569F-2C9F-C5FC-9F77689688F9}"/>
              </a:ext>
            </a:extLst>
          </p:cNvPr>
          <p:cNvSpPr/>
          <p:nvPr/>
        </p:nvSpPr>
        <p:spPr>
          <a:xfrm>
            <a:off x="1225183" y="3038576"/>
            <a:ext cx="1943989" cy="38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오진영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8044522-190C-C795-3518-49F116FB0A5F}"/>
              </a:ext>
            </a:extLst>
          </p:cNvPr>
          <p:cNvSpPr/>
          <p:nvPr/>
        </p:nvSpPr>
        <p:spPr>
          <a:xfrm>
            <a:off x="3414963" y="3038576"/>
            <a:ext cx="1943989" cy="38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구창회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22C2172-6099-FBB1-01E7-4003F3C991F4}"/>
              </a:ext>
            </a:extLst>
          </p:cNvPr>
          <p:cNvSpPr/>
          <p:nvPr/>
        </p:nvSpPr>
        <p:spPr>
          <a:xfrm>
            <a:off x="5585533" y="3038576"/>
            <a:ext cx="1943989" cy="38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박재형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82CB9CF-0409-081D-B93B-0CD55D3CAF54}"/>
              </a:ext>
            </a:extLst>
          </p:cNvPr>
          <p:cNvSpPr/>
          <p:nvPr/>
        </p:nvSpPr>
        <p:spPr>
          <a:xfrm>
            <a:off x="7765877" y="3048902"/>
            <a:ext cx="1943989" cy="38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김세리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59DDFB9-BBB7-85AA-BC3D-B1EEFEC00951}"/>
              </a:ext>
            </a:extLst>
          </p:cNvPr>
          <p:cNvSpPr/>
          <p:nvPr/>
        </p:nvSpPr>
        <p:spPr>
          <a:xfrm>
            <a:off x="9936339" y="3038576"/>
            <a:ext cx="1943989" cy="38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C5506B-AE0A-563B-6BF5-01A500BFA084}"/>
              </a:ext>
            </a:extLst>
          </p:cNvPr>
          <p:cNvSpPr/>
          <p:nvPr/>
        </p:nvSpPr>
        <p:spPr>
          <a:xfrm>
            <a:off x="1291494" y="3556000"/>
            <a:ext cx="1816445" cy="26759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6D520C94-2BC7-1FBA-CE50-D5CD92F5AB5D}"/>
              </a:ext>
            </a:extLst>
          </p:cNvPr>
          <p:cNvSpPr/>
          <p:nvPr/>
        </p:nvSpPr>
        <p:spPr>
          <a:xfrm>
            <a:off x="3461170" y="3556000"/>
            <a:ext cx="1816445" cy="26759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3296E03-301E-A5CB-5BCB-D6BAACD9CE23}"/>
              </a:ext>
            </a:extLst>
          </p:cNvPr>
          <p:cNvSpPr/>
          <p:nvPr/>
        </p:nvSpPr>
        <p:spPr>
          <a:xfrm>
            <a:off x="5630846" y="3556000"/>
            <a:ext cx="1816445" cy="26759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181B9316-CD73-4F8A-586F-4FBD62F38251}"/>
              </a:ext>
            </a:extLst>
          </p:cNvPr>
          <p:cNvSpPr/>
          <p:nvPr/>
        </p:nvSpPr>
        <p:spPr>
          <a:xfrm>
            <a:off x="7833296" y="3556000"/>
            <a:ext cx="1816445" cy="26759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7E33C489-876A-677B-A031-F2072EC66FB7}"/>
              </a:ext>
            </a:extLst>
          </p:cNvPr>
          <p:cNvSpPr/>
          <p:nvPr/>
        </p:nvSpPr>
        <p:spPr>
          <a:xfrm>
            <a:off x="10002972" y="3556000"/>
            <a:ext cx="1816445" cy="26759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878B9-38E4-ED8D-457E-49254383BB00}"/>
              </a:ext>
            </a:extLst>
          </p:cNvPr>
          <p:cNvSpPr txBox="1"/>
          <p:nvPr/>
        </p:nvSpPr>
        <p:spPr>
          <a:xfrm>
            <a:off x="1539425" y="5828229"/>
            <a:ext cx="12682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도박 상담은 </a:t>
            </a:r>
            <a:r>
              <a:rPr lang="en-US" altLang="ko-KR" sz="1050" b="1" dirty="0">
                <a:solidFill>
                  <a:srgbClr val="C00000"/>
                </a:solidFill>
              </a:rPr>
              <a:t>1336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5CFB9BC-6A9D-8C83-9DC3-97633CFECB91}"/>
              </a:ext>
            </a:extLst>
          </p:cNvPr>
          <p:cNvSpPr txBox="1"/>
          <p:nvPr/>
        </p:nvSpPr>
        <p:spPr>
          <a:xfrm>
            <a:off x="1403148" y="3704382"/>
            <a:ext cx="1606844" cy="163121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ko-KR" altLang="en-US" sz="1500" dirty="0" err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모의투자인데도</a:t>
            </a:r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500" dirty="0" err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맴찢ㅠㅠ</a:t>
            </a:r>
            <a:endParaRPr lang="en-US" altLang="ko-KR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결국 </a:t>
            </a:r>
            <a:r>
              <a:rPr lang="ko-KR" altLang="en-US" sz="1500" dirty="0" err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맞추는건</a:t>
            </a:r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50:50</a:t>
            </a:r>
          </a:p>
          <a:p>
            <a:pPr algn="ctr"/>
            <a:endParaRPr lang="en-US" altLang="ko-KR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500" dirty="0" err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성투하고싶다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….</a:t>
            </a:r>
            <a:endParaRPr lang="ko-KR" altLang="en-US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744D7B7-F24F-241C-1383-849E9890C959}"/>
              </a:ext>
            </a:extLst>
          </p:cNvPr>
          <p:cNvSpPr txBox="1"/>
          <p:nvPr/>
        </p:nvSpPr>
        <p:spPr>
          <a:xfrm>
            <a:off x="3573201" y="3704382"/>
            <a:ext cx="1606844" cy="15696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이루어 질 수 없는 꿈을 꿨습니다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endParaRPr lang="ko-KR" altLang="en-US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5D220C5-741F-D5F3-5FFC-BB8658370C14}"/>
              </a:ext>
            </a:extLst>
          </p:cNvPr>
          <p:cNvSpPr txBox="1"/>
          <p:nvPr/>
        </p:nvSpPr>
        <p:spPr>
          <a:xfrm>
            <a:off x="5922415" y="3714495"/>
            <a:ext cx="1270226" cy="139221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돈이 있어도 아프면 소용이 없습니다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055EBA5-F8B9-44AB-BDED-BED74745A215}"/>
              </a:ext>
            </a:extLst>
          </p:cNvPr>
          <p:cNvSpPr txBox="1"/>
          <p:nvPr/>
        </p:nvSpPr>
        <p:spPr>
          <a:xfrm>
            <a:off x="8103164" y="3704382"/>
            <a:ext cx="1294292" cy="107721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주식부자가 되어서 국내 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 납세왕이 되고 싶어요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4CFF13-E19A-54E4-E6B0-BDAF80FFA956}"/>
              </a:ext>
            </a:extLst>
          </p:cNvPr>
          <p:cNvSpPr txBox="1"/>
          <p:nvPr/>
        </p:nvSpPr>
        <p:spPr>
          <a:xfrm>
            <a:off x="10116913" y="3704381"/>
            <a:ext cx="1606844" cy="23626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진구야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조금만 더 힘을 내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pPr algn="ctr"/>
            <a:endParaRPr lang="en-US" altLang="ko-KR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endParaRPr lang="en-US" altLang="ko-KR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To. </a:t>
            </a:r>
            <a:r>
              <a:rPr lang="ko-KR" altLang="en-US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세상의 모든 진구들에게</a:t>
            </a:r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</a:p>
          <a:p>
            <a:pPr algn="ctr"/>
            <a:endParaRPr lang="en-US" altLang="ko-KR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r"/>
            <a:r>
              <a:rPr lang="en-US" altLang="ko-KR" sz="1500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</a:t>
            </a:r>
            <a:r>
              <a:rPr lang="ko-KR" altLang="en-US" sz="1500" dirty="0" err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재성에몽</a:t>
            </a:r>
            <a:endParaRPr lang="ko-KR" altLang="en-US" sz="1500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050" name="Picture 2" descr="저거 티모 감정표현 얻은사람있음? - 리그 오브 레전드 - 에펨코리아">
            <a:extLst>
              <a:ext uri="{FF2B5EF4-FFF2-40B4-BE49-F238E27FC236}">
                <a16:creationId xmlns:a16="http://schemas.microsoft.com/office/drawing/2014/main" id="{BADA8816-611F-A774-A3D9-5849FB6D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17" y="4986303"/>
            <a:ext cx="1096102" cy="109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말풍선: 타원형 130">
            <a:extLst>
              <a:ext uri="{FF2B5EF4-FFF2-40B4-BE49-F238E27FC236}">
                <a16:creationId xmlns:a16="http://schemas.microsoft.com/office/drawing/2014/main" id="{78631E64-D425-7771-75B8-765029F8B4A2}"/>
              </a:ext>
            </a:extLst>
          </p:cNvPr>
          <p:cNvSpPr/>
          <p:nvPr/>
        </p:nvSpPr>
        <p:spPr>
          <a:xfrm flipH="1">
            <a:off x="3573201" y="4903310"/>
            <a:ext cx="589628" cy="259397"/>
          </a:xfrm>
          <a:prstGeom prst="wedgeEllipseCallout">
            <a:avLst>
              <a:gd name="adj1" fmla="val -32949"/>
              <a:gd name="adj2" fmla="val 66172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E1F1BDA-9376-E0FA-C8BC-916A88F6BDAE}"/>
              </a:ext>
            </a:extLst>
          </p:cNvPr>
          <p:cNvSpPr/>
          <p:nvPr/>
        </p:nvSpPr>
        <p:spPr>
          <a:xfrm>
            <a:off x="3738068" y="50101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9AEBEE1-D748-1E4C-DADF-3FB874F8B8A8}"/>
              </a:ext>
            </a:extLst>
          </p:cNvPr>
          <p:cNvSpPr/>
          <p:nvPr/>
        </p:nvSpPr>
        <p:spPr>
          <a:xfrm>
            <a:off x="3838081" y="50101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4573B4C-1289-4FD0-D06E-76CE44193062}"/>
              </a:ext>
            </a:extLst>
          </p:cNvPr>
          <p:cNvSpPr/>
          <p:nvPr/>
        </p:nvSpPr>
        <p:spPr>
          <a:xfrm>
            <a:off x="3938093" y="50101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2E6F37D-E276-3DB5-ED81-C58556A0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53" y="5580505"/>
            <a:ext cx="169068" cy="1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3B601B-897F-A283-DD16-4C1C55C3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202" y="5143036"/>
            <a:ext cx="869341" cy="8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1C5B82E5-8242-065F-E510-73FF299C0AA7}"/>
              </a:ext>
            </a:extLst>
          </p:cNvPr>
          <p:cNvGrpSpPr/>
          <p:nvPr/>
        </p:nvGrpSpPr>
        <p:grpSpPr>
          <a:xfrm>
            <a:off x="7985098" y="1330176"/>
            <a:ext cx="1461242" cy="1483584"/>
            <a:chOff x="7985098" y="1330176"/>
            <a:chExt cx="1461242" cy="148358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B80CFE5-24B6-C1B9-F583-05599D0DDDC9}"/>
                </a:ext>
              </a:extLst>
            </p:cNvPr>
            <p:cNvGrpSpPr/>
            <p:nvPr/>
          </p:nvGrpSpPr>
          <p:grpSpPr>
            <a:xfrm>
              <a:off x="7985098" y="1707980"/>
              <a:ext cx="1461242" cy="1105780"/>
              <a:chOff x="8165940" y="2286505"/>
              <a:chExt cx="1078213" cy="81592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C66A999-72B7-8DC1-3B43-C90A7EE9F99B}"/>
                  </a:ext>
                </a:extLst>
              </p:cNvPr>
              <p:cNvGrpSpPr/>
              <p:nvPr/>
            </p:nvGrpSpPr>
            <p:grpSpPr>
              <a:xfrm>
                <a:off x="8165940" y="2286505"/>
                <a:ext cx="1078213" cy="815929"/>
                <a:chOff x="2368439" y="963704"/>
                <a:chExt cx="1078213" cy="815929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6819572-66F6-6185-6F95-3240778A8B7A}"/>
                    </a:ext>
                  </a:extLst>
                </p:cNvPr>
                <p:cNvGrpSpPr/>
                <p:nvPr/>
              </p:nvGrpSpPr>
              <p:grpSpPr>
                <a:xfrm>
                  <a:off x="2368439" y="963704"/>
                  <a:ext cx="1078213" cy="815929"/>
                  <a:chOff x="3743793" y="84648"/>
                  <a:chExt cx="2304500" cy="1743914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B3E8446D-C945-B7B7-66DA-290176B1FC2B}"/>
                      </a:ext>
                    </a:extLst>
                  </p:cNvPr>
                  <p:cNvGrpSpPr/>
                  <p:nvPr/>
                </p:nvGrpSpPr>
                <p:grpSpPr>
                  <a:xfrm>
                    <a:off x="4156860" y="387991"/>
                    <a:ext cx="1476375" cy="1440571"/>
                    <a:chOff x="3957048" y="29760"/>
                    <a:chExt cx="1476375" cy="1440571"/>
                  </a:xfrm>
                </p:grpSpPr>
                <p:sp>
                  <p:nvSpPr>
                    <p:cNvPr id="47" name="타원 46">
                      <a:extLst>
                        <a:ext uri="{FF2B5EF4-FFF2-40B4-BE49-F238E27FC236}">
                          <a16:creationId xmlns:a16="http://schemas.microsoft.com/office/drawing/2014/main" id="{5A072A32-CFEC-C3B5-9BEC-2E77F7AC9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7048" y="29760"/>
                      <a:ext cx="1476375" cy="14405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8" name="타원 47">
                      <a:extLst>
                        <a:ext uri="{FF2B5EF4-FFF2-40B4-BE49-F238E27FC236}">
                          <a16:creationId xmlns:a16="http://schemas.microsoft.com/office/drawing/2014/main" id="{313AA4D6-7065-AA95-FA8A-A95CCF164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2064" y="388700"/>
                      <a:ext cx="1026341" cy="1001451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3B2AB166-1A0E-689F-E1FC-5DA0F86927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87697" y="1070943"/>
                    <a:ext cx="159724" cy="1290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62869034-4405-94EF-E346-FA89776230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93518" y="1070943"/>
                    <a:ext cx="159724" cy="12902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타원 35">
                    <a:extLst>
                      <a:ext uri="{FF2B5EF4-FFF2-40B4-BE49-F238E27FC236}">
                        <a16:creationId xmlns:a16="http://schemas.microsoft.com/office/drawing/2014/main" id="{B483213E-CFD4-6CD9-78FF-AC095D5B5E41}"/>
                      </a:ext>
                    </a:extLst>
                  </p:cNvPr>
                  <p:cNvSpPr/>
                  <p:nvPr/>
                </p:nvSpPr>
                <p:spPr>
                  <a:xfrm>
                    <a:off x="4740571" y="1235197"/>
                    <a:ext cx="66675" cy="100131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08874D3F-C973-DB61-8973-59EB30C2DEEF}"/>
                      </a:ext>
                    </a:extLst>
                  </p:cNvPr>
                  <p:cNvSpPr/>
                  <p:nvPr/>
                </p:nvSpPr>
                <p:spPr>
                  <a:xfrm>
                    <a:off x="5032262" y="1235197"/>
                    <a:ext cx="66675" cy="100131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FE18637B-D0C0-8401-997B-47E88C29C210}"/>
                      </a:ext>
                    </a:extLst>
                  </p:cNvPr>
                  <p:cNvCxnSpPr/>
                  <p:nvPr/>
                </p:nvCxnSpPr>
                <p:spPr>
                  <a:xfrm>
                    <a:off x="4800600" y="1428750"/>
                    <a:ext cx="57150" cy="76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4C476B96-EDC2-E591-743F-47D656DE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7756" y="1419225"/>
                    <a:ext cx="85725" cy="76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0E1F5AB4-38CB-F229-CA99-BC021C91E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838700" y="1418492"/>
                    <a:ext cx="92304" cy="8884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BB803EDB-5570-3881-1F31-49F54BD3F8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81013" y="1428750"/>
                    <a:ext cx="57150" cy="76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4F9CC014-864E-C693-46FF-271F5AC3740A}"/>
                      </a:ext>
                    </a:extLst>
                  </p:cNvPr>
                  <p:cNvSpPr/>
                  <p:nvPr/>
                </p:nvSpPr>
                <p:spPr>
                  <a:xfrm>
                    <a:off x="4852988" y="1447800"/>
                    <a:ext cx="130969" cy="166344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DC831151-DE7B-CA18-B11A-B51C96B20867}"/>
                      </a:ext>
                    </a:extLst>
                  </p:cNvPr>
                  <p:cNvSpPr/>
                  <p:nvPr/>
                </p:nvSpPr>
                <p:spPr>
                  <a:xfrm rot="18404552">
                    <a:off x="3841948" y="167692"/>
                    <a:ext cx="396934" cy="23084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DE05F8A7-3DD4-71D9-4CCC-F463C9728A12}"/>
                      </a:ext>
                    </a:extLst>
                  </p:cNvPr>
                  <p:cNvSpPr/>
                  <p:nvPr/>
                </p:nvSpPr>
                <p:spPr>
                  <a:xfrm rot="3977241">
                    <a:off x="5522625" y="171259"/>
                    <a:ext cx="412746" cy="240042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원호 44">
                    <a:extLst>
                      <a:ext uri="{FF2B5EF4-FFF2-40B4-BE49-F238E27FC236}">
                        <a16:creationId xmlns:a16="http://schemas.microsoft.com/office/drawing/2014/main" id="{A2777DDF-83CD-23C7-A463-EAD9021AC11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01731" y="256573"/>
                    <a:ext cx="1214895" cy="878229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원호 45">
                    <a:extLst>
                      <a:ext uri="{FF2B5EF4-FFF2-40B4-BE49-F238E27FC236}">
                        <a16:creationId xmlns:a16="http://schemas.microsoft.com/office/drawing/2014/main" id="{32A82A7C-797D-8977-FDCE-B985DA778C4C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575460" y="262987"/>
                    <a:ext cx="1214894" cy="878228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8D01BC6-B5C8-29F4-36A7-19C32825BBEF}"/>
                    </a:ext>
                  </a:extLst>
                </p:cNvPr>
                <p:cNvSpPr/>
                <p:nvPr/>
              </p:nvSpPr>
              <p:spPr>
                <a:xfrm>
                  <a:off x="2711559" y="1542996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FF2CCA-F15B-1A59-A062-3A88F559E185}"/>
                    </a:ext>
                  </a:extLst>
                </p:cNvPr>
                <p:cNvSpPr/>
                <p:nvPr/>
              </p:nvSpPr>
              <p:spPr>
                <a:xfrm>
                  <a:off x="2991017" y="1545377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743A2AD-5D87-EFD0-B5C8-018E4E8EED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9566" y="2825259"/>
                <a:ext cx="25968" cy="9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614B460-5B29-9405-4856-5B197ABACD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10887" y="2822992"/>
                <a:ext cx="25968" cy="9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A1C8DA41-5B01-A10D-0077-219C1AB5D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510" y="1330176"/>
              <a:ext cx="554753" cy="55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0A548F8-D9DB-8478-1E57-0A4BEBEB45AA}"/>
              </a:ext>
            </a:extLst>
          </p:cNvPr>
          <p:cNvGrpSpPr/>
          <p:nvPr/>
        </p:nvGrpSpPr>
        <p:grpSpPr>
          <a:xfrm>
            <a:off x="3684277" y="1778977"/>
            <a:ext cx="1383464" cy="1046924"/>
            <a:chOff x="3684277" y="1778977"/>
            <a:chExt cx="1383464" cy="10469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84F7508-CD45-10FE-FA0C-999B2D2D4BEB}"/>
                </a:ext>
              </a:extLst>
            </p:cNvPr>
            <p:cNvGrpSpPr/>
            <p:nvPr/>
          </p:nvGrpSpPr>
          <p:grpSpPr>
            <a:xfrm>
              <a:off x="3684277" y="1778977"/>
              <a:ext cx="1383464" cy="1046924"/>
              <a:chOff x="3869921" y="2288184"/>
              <a:chExt cx="1078212" cy="815929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60992B8-1DE8-A1D8-9A2C-26940B1885DA}"/>
                  </a:ext>
                </a:extLst>
              </p:cNvPr>
              <p:cNvGrpSpPr/>
              <p:nvPr/>
            </p:nvGrpSpPr>
            <p:grpSpPr>
              <a:xfrm>
                <a:off x="3869921" y="2288184"/>
                <a:ext cx="1078212" cy="815929"/>
                <a:chOff x="4034718" y="1345370"/>
                <a:chExt cx="1078212" cy="815929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4212BFC3-9D93-5BF3-FA08-6C0CA1EF74FB}"/>
                    </a:ext>
                  </a:extLst>
                </p:cNvPr>
                <p:cNvGrpSpPr/>
                <p:nvPr/>
              </p:nvGrpSpPr>
              <p:grpSpPr>
                <a:xfrm>
                  <a:off x="4034718" y="1345370"/>
                  <a:ext cx="1078212" cy="815929"/>
                  <a:chOff x="2367492" y="963704"/>
                  <a:chExt cx="1078212" cy="815929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4EED4556-4071-F344-1A3D-8D99BF4A4C24}"/>
                      </a:ext>
                    </a:extLst>
                  </p:cNvPr>
                  <p:cNvGrpSpPr/>
                  <p:nvPr/>
                </p:nvGrpSpPr>
                <p:grpSpPr>
                  <a:xfrm>
                    <a:off x="2367492" y="963704"/>
                    <a:ext cx="1078212" cy="815929"/>
                    <a:chOff x="3741767" y="84649"/>
                    <a:chExt cx="2304499" cy="1743913"/>
                  </a:xfrm>
                </p:grpSpPr>
                <p:grpSp>
                  <p:nvGrpSpPr>
                    <p:cNvPr id="104" name="그룹 103">
                      <a:extLst>
                        <a:ext uri="{FF2B5EF4-FFF2-40B4-BE49-F238E27FC236}">
                          <a16:creationId xmlns:a16="http://schemas.microsoft.com/office/drawing/2014/main" id="{36370A4D-71BD-7451-D46E-AEF754F7C5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56860" y="387991"/>
                      <a:ext cx="1476375" cy="1440571"/>
                      <a:chOff x="3957048" y="29760"/>
                      <a:chExt cx="1476375" cy="1440571"/>
                    </a:xfrm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FB07AE4-05C4-E39D-324C-8612532E9E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57048" y="29760"/>
                        <a:ext cx="1476375" cy="1440571"/>
                      </a:xfrm>
                      <a:prstGeom prst="ellipse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" name="타원 112">
                        <a:extLst>
                          <a:ext uri="{FF2B5EF4-FFF2-40B4-BE49-F238E27FC236}">
                            <a16:creationId xmlns:a16="http://schemas.microsoft.com/office/drawing/2014/main" id="{EF8D2E8B-48FC-6EDD-F31B-084A75068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2064" y="388700"/>
                        <a:ext cx="1026341" cy="1001451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05" name="직선 연결선 104">
                      <a:extLst>
                        <a:ext uri="{FF2B5EF4-FFF2-40B4-BE49-F238E27FC236}">
                          <a16:creationId xmlns:a16="http://schemas.microsoft.com/office/drawing/2014/main" id="{C04F2D76-A4DD-1921-E309-568563B6A4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41674" y="1116742"/>
                      <a:ext cx="185388" cy="48453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타원 105">
                      <a:extLst>
                        <a:ext uri="{FF2B5EF4-FFF2-40B4-BE49-F238E27FC236}">
                          <a16:creationId xmlns:a16="http://schemas.microsoft.com/office/drawing/2014/main" id="{DB7E2EEA-6FE4-D3A0-D486-D1AAD77617B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037351" y="1235197"/>
                      <a:ext cx="66674" cy="100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7" name="타원 106">
                      <a:extLst>
                        <a:ext uri="{FF2B5EF4-FFF2-40B4-BE49-F238E27FC236}">
                          <a16:creationId xmlns:a16="http://schemas.microsoft.com/office/drawing/2014/main" id="{908E02A2-DC92-497B-898F-C05F390A6A2C}"/>
                        </a:ext>
                      </a:extLst>
                    </p:cNvPr>
                    <p:cNvSpPr/>
                    <p:nvPr/>
                  </p:nvSpPr>
                  <p:spPr>
                    <a:xfrm rot="18404552">
                      <a:off x="3839937" y="167694"/>
                      <a:ext cx="396935" cy="230846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" name="타원 107">
                      <a:extLst>
                        <a:ext uri="{FF2B5EF4-FFF2-40B4-BE49-F238E27FC236}">
                          <a16:creationId xmlns:a16="http://schemas.microsoft.com/office/drawing/2014/main" id="{F129C4CF-C3E3-7367-18CF-1BE3EA6D20F4}"/>
                        </a:ext>
                      </a:extLst>
                    </p:cNvPr>
                    <p:cNvSpPr/>
                    <p:nvPr/>
                  </p:nvSpPr>
                  <p:spPr>
                    <a:xfrm rot="3977241">
                      <a:off x="5520604" y="171258"/>
                      <a:ext cx="412746" cy="240042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" name="원호 108">
                      <a:extLst>
                        <a:ext uri="{FF2B5EF4-FFF2-40B4-BE49-F238E27FC236}">
                          <a16:creationId xmlns:a16="http://schemas.microsoft.com/office/drawing/2014/main" id="{5F42E05A-45DA-4160-F71B-1419A6C9EBE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999705" y="256573"/>
                      <a:ext cx="1214894" cy="878228"/>
                    </a:xfrm>
                    <a:prstGeom prst="arc">
                      <a:avLst>
                        <a:gd name="adj1" fmla="val 16622250"/>
                        <a:gd name="adj2" fmla="val 676622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" name="원호 109">
                      <a:extLst>
                        <a:ext uri="{FF2B5EF4-FFF2-40B4-BE49-F238E27FC236}">
                          <a16:creationId xmlns:a16="http://schemas.microsoft.com/office/drawing/2014/main" id="{45DFA0DC-CEF0-B97D-B953-C28723FFB89C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3573434" y="262987"/>
                      <a:ext cx="1214894" cy="878228"/>
                    </a:xfrm>
                    <a:prstGeom prst="arc">
                      <a:avLst>
                        <a:gd name="adj1" fmla="val 16622250"/>
                        <a:gd name="adj2" fmla="val 676622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타원 110">
                      <a:extLst>
                        <a:ext uri="{FF2B5EF4-FFF2-40B4-BE49-F238E27FC236}">
                          <a16:creationId xmlns:a16="http://schemas.microsoft.com/office/drawing/2014/main" id="{C0CA2A23-E136-EDF0-6E4A-3A47B990E5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722010" y="1235197"/>
                      <a:ext cx="66674" cy="1001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66C8358D-7F25-656F-C0E4-A044EC58267B}"/>
                      </a:ext>
                    </a:extLst>
                  </p:cNvPr>
                  <p:cNvSpPr/>
                  <p:nvPr/>
                </p:nvSpPr>
                <p:spPr>
                  <a:xfrm>
                    <a:off x="2711559" y="1542996"/>
                    <a:ext cx="123202" cy="55815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024E9091-6228-CA11-F8A3-4254B33CF5D4}"/>
                      </a:ext>
                    </a:extLst>
                  </p:cNvPr>
                  <p:cNvSpPr/>
                  <p:nvPr/>
                </p:nvSpPr>
                <p:spPr>
                  <a:xfrm>
                    <a:off x="2991017" y="1545377"/>
                    <a:ext cx="123202" cy="55815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F3D2953-301C-74BA-96EE-6E1205979BE1}"/>
                    </a:ext>
                  </a:extLst>
                </p:cNvPr>
                <p:cNvSpPr/>
                <p:nvPr/>
              </p:nvSpPr>
              <p:spPr>
                <a:xfrm>
                  <a:off x="4556224" y="1977571"/>
                  <a:ext cx="61277" cy="7782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3B001FC-FFD8-C5C9-65B4-494AD4BA2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6867" y="2772569"/>
                <a:ext cx="86738" cy="226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9DD4C39C-7C13-57A4-F9F5-3C1E66214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5898" l="5078" r="94922">
                          <a14:foregroundMark x1="25391" y1="52148" x2="20313" y2="72656"/>
                          <a14:foregroundMark x1="77148" y1="41992" x2="86914" y2="90039"/>
                          <a14:foregroundMark x1="13477" y1="58008" x2="15430" y2="71289"/>
                          <a14:foregroundMark x1="14844" y1="48047" x2="11133" y2="79492"/>
                          <a14:foregroundMark x1="31445" y1="38281" x2="27148" y2="94141"/>
                          <a14:foregroundMark x1="32617" y1="35352" x2="15625" y2="39063"/>
                          <a14:foregroundMark x1="17773" y1="81055" x2="18164" y2="92383"/>
                          <a14:foregroundMark x1="94922" y1="95898" x2="90820" y2="94727"/>
                          <a14:foregroundMark x1="5078" y1="95508" x2="8008" y2="95898"/>
                          <a14:backgroundMark x1="48828" y1="25586" x2="52148" y2="60352"/>
                          <a14:backgroundMark x1="18945" y1="21875" x2="64844" y2="48633"/>
                          <a14:backgroundMark x1="76563" y1="22461" x2="17383" y2="23633"/>
                          <a14:backgroundMark x1="72461" y1="15430" x2="89258" y2="24219"/>
                          <a14:backgroundMark x1="48633" y1="16992" x2="55273" y2="84961"/>
                          <a14:backgroundMark x1="38672" y1="40430" x2="41992" y2="88281"/>
                          <a14:backgroundMark x1="44727" y1="43555" x2="52344" y2="88672"/>
                          <a14:backgroundMark x1="44922" y1="71094" x2="50977" y2="91797"/>
                          <a14:backgroundMark x1="62695" y1="80664" x2="63281" y2="90625"/>
                          <a14:backgroundMark x1="59961" y1="74805" x2="56836" y2="90430"/>
                          <a14:backgroundMark x1="60352" y1="72852" x2="63086" y2="90820"/>
                          <a14:backgroundMark x1="66211" y1="74414" x2="68750" y2="90430"/>
                          <a14:backgroundMark x1="65625" y1="48242" x2="67578" y2="73828"/>
                          <a14:backgroundMark x1="60156" y1="32617" x2="65039" y2="53711"/>
                          <a14:backgroundMark x1="56641" y1="20508" x2="56641" y2="43555"/>
                          <a14:backgroundMark x1="30273" y1="40039" x2="32617" y2="47852"/>
                          <a14:backgroundMark x1="34375" y1="37305" x2="32227" y2="63086"/>
                          <a14:backgroundMark x1="32031" y1="37305" x2="26758" y2="92969"/>
                          <a14:backgroundMark x1="34961" y1="62305" x2="36328" y2="92773"/>
                          <a14:backgroundMark x1="29492" y1="81641" x2="33008" y2="94141"/>
                          <a14:backgroundMark x1="27148" y1="87695" x2="31055" y2="94922"/>
                          <a14:backgroundMark x1="31641" y1="75586" x2="34766" y2="85742"/>
                          <a14:backgroundMark x1="28711" y1="81055" x2="27148" y2="92773"/>
                          <a14:backgroundMark x1="36523" y1="88086" x2="47070" y2="91992"/>
                          <a14:backgroundMark x1="45117" y1="82227" x2="43945" y2="93750"/>
                          <a14:backgroundMark x1="38477" y1="91602" x2="53320" y2="95313"/>
                          <a14:backgroundMark x1="50781" y1="91602" x2="63867" y2="93555"/>
                          <a14:backgroundMark x1="61719" y1="91602" x2="68164" y2="88477"/>
                          <a14:backgroundMark x1="68555" y1="73438" x2="68555" y2="89453"/>
                          <a14:backgroundMark x1="63086" y1="31641" x2="69336" y2="63867"/>
                          <a14:backgroundMark x1="65234" y1="25977" x2="82813" y2="30664"/>
                          <a14:backgroundMark x1="60742" y1="27539" x2="79102" y2="32031"/>
                          <a14:backgroundMark x1="81836" y1="22852" x2="94336" y2="43164"/>
                          <a14:backgroundMark x1="77734" y1="21484" x2="22070" y2="18164"/>
                          <a14:backgroundMark x1="72070" y1="15430" x2="16992" y2="16406"/>
                          <a14:backgroundMark x1="16992" y1="23242" x2="4492" y2="65039"/>
                          <a14:backgroundMark x1="17773" y1="37695" x2="6445" y2="75977"/>
                          <a14:backgroundMark x1="18945" y1="38086" x2="16992" y2="40039"/>
                          <a14:backgroundMark x1="20117" y1="37695" x2="16016" y2="40234"/>
                          <a14:backgroundMark x1="20508" y1="37695" x2="14844" y2="40039"/>
                          <a14:backgroundMark x1="32617" y1="35352" x2="28125" y2="58398"/>
                          <a14:backgroundMark x1="31055" y1="36719" x2="30664" y2="41211"/>
                          <a14:backgroundMark x1="31055" y1="35547" x2="31250" y2="41211"/>
                          <a14:backgroundMark x1="32227" y1="33984" x2="31445" y2="38086"/>
                          <a14:backgroundMark x1="32227" y1="34961" x2="31250" y2="37305"/>
                          <a14:backgroundMark x1="31055" y1="35352" x2="30273" y2="38477"/>
                          <a14:backgroundMark x1="13086" y1="59961" x2="11523" y2="69727"/>
                          <a14:backgroundMark x1="15820" y1="48242" x2="12500" y2="56836"/>
                          <a14:backgroundMark x1="15039" y1="47656" x2="12695" y2="53125"/>
                          <a14:backgroundMark x1="15039" y1="47070" x2="12109" y2="53516"/>
                          <a14:backgroundMark x1="15430" y1="47461" x2="13086" y2="53320"/>
                          <a14:backgroundMark x1="15039" y1="51367" x2="12695" y2="59766"/>
                          <a14:backgroundMark x1="14258" y1="54102" x2="12891" y2="61719"/>
                          <a14:backgroundMark x1="15820" y1="37891" x2="16211" y2="40039"/>
                          <a14:backgroundMark x1="16602" y1="38086" x2="16602" y2="40820"/>
                          <a14:backgroundMark x1="18164" y1="36133" x2="16406" y2="41992"/>
                          <a14:backgroundMark x1="19336" y1="37109" x2="18164" y2="40430"/>
                          <a14:backgroundMark x1="20898" y1="36914" x2="18750" y2="40820"/>
                          <a14:backgroundMark x1="11133" y1="69531" x2="12305" y2="78320"/>
                          <a14:backgroundMark x1="12695" y1="66406" x2="11523" y2="75000"/>
                          <a14:backgroundMark x1="10742" y1="79688" x2="12109" y2="74219"/>
                          <a14:backgroundMark x1="11133" y1="80078" x2="11133" y2="75586"/>
                          <a14:backgroundMark x1="11914" y1="80273" x2="10742" y2="74023"/>
                          <a14:backgroundMark x1="27734" y1="91016" x2="26758" y2="94336"/>
                          <a14:backgroundMark x1="28906" y1="79297" x2="26758" y2="89648"/>
                          <a14:backgroundMark x1="28516" y1="80469" x2="27344" y2="91406"/>
                          <a14:backgroundMark x1="29688" y1="77930" x2="26953" y2="94336"/>
                          <a14:backgroundMark x1="14258" y1="53320" x2="11328" y2="80273"/>
                          <a14:backgroundMark x1="31836" y1="43359" x2="29102" y2="62891"/>
                          <a14:backgroundMark x1="31836" y1="46680" x2="29102" y2="56055"/>
                          <a14:backgroundMark x1="33008" y1="43945" x2="29688" y2="51953"/>
                          <a14:backgroundMark x1="33203" y1="42969" x2="27930" y2="61328"/>
                          <a14:backgroundMark x1="32227" y1="49609" x2="28320" y2="62500"/>
                          <a14:backgroundMark x1="31250" y1="55469" x2="28320" y2="69141"/>
                          <a14:backgroundMark x1="30859" y1="62695" x2="27539" y2="73828"/>
                          <a14:backgroundMark x1="31445" y1="67578" x2="27930" y2="82031"/>
                          <a14:backgroundMark x1="32617" y1="62891" x2="26758" y2="73633"/>
                          <a14:backgroundMark x1="31055" y1="60547" x2="28516" y2="67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80" t="38532"/>
            <a:stretch/>
          </p:blipFill>
          <p:spPr bwMode="auto">
            <a:xfrm>
              <a:off x="4446527" y="2527111"/>
              <a:ext cx="160460" cy="28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14">
              <a:extLst>
                <a:ext uri="{FF2B5EF4-FFF2-40B4-BE49-F238E27FC236}">
                  <a16:creationId xmlns:a16="http://schemas.microsoft.com/office/drawing/2014/main" id="{6376406B-5229-3CF4-E807-D79450C39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5898" l="5078" r="94922">
                          <a14:foregroundMark x1="25391" y1="52148" x2="20313" y2="72656"/>
                          <a14:foregroundMark x1="77148" y1="41992" x2="86914" y2="90039"/>
                          <a14:foregroundMark x1="13477" y1="58008" x2="15430" y2="71289"/>
                          <a14:foregroundMark x1="14844" y1="48047" x2="11133" y2="79492"/>
                          <a14:foregroundMark x1="31445" y1="38281" x2="27148" y2="94141"/>
                          <a14:foregroundMark x1="32617" y1="35352" x2="15625" y2="39063"/>
                          <a14:foregroundMark x1="17773" y1="81055" x2="18164" y2="92383"/>
                          <a14:foregroundMark x1="94922" y1="95898" x2="90820" y2="94727"/>
                          <a14:foregroundMark x1="5078" y1="95508" x2="8008" y2="95898"/>
                          <a14:backgroundMark x1="48828" y1="25586" x2="52148" y2="60352"/>
                          <a14:backgroundMark x1="18945" y1="21875" x2="64844" y2="48633"/>
                          <a14:backgroundMark x1="76563" y1="22461" x2="17383" y2="23633"/>
                          <a14:backgroundMark x1="72461" y1="15430" x2="89258" y2="24219"/>
                          <a14:backgroundMark x1="48633" y1="16992" x2="55273" y2="84961"/>
                          <a14:backgroundMark x1="38672" y1="40430" x2="41992" y2="88281"/>
                          <a14:backgroundMark x1="44727" y1="43555" x2="52344" y2="88672"/>
                          <a14:backgroundMark x1="44922" y1="71094" x2="50977" y2="91797"/>
                          <a14:backgroundMark x1="62695" y1="80664" x2="63281" y2="90625"/>
                          <a14:backgroundMark x1="59961" y1="74805" x2="56836" y2="90430"/>
                          <a14:backgroundMark x1="60352" y1="72852" x2="63086" y2="90820"/>
                          <a14:backgroundMark x1="66211" y1="74414" x2="68750" y2="90430"/>
                          <a14:backgroundMark x1="65625" y1="48242" x2="67578" y2="73828"/>
                          <a14:backgroundMark x1="60156" y1="32617" x2="65039" y2="53711"/>
                          <a14:backgroundMark x1="56641" y1="20508" x2="56641" y2="43555"/>
                          <a14:backgroundMark x1="30273" y1="40039" x2="32617" y2="47852"/>
                          <a14:backgroundMark x1="34375" y1="37305" x2="32227" y2="63086"/>
                          <a14:backgroundMark x1="32031" y1="37305" x2="26758" y2="92969"/>
                          <a14:backgroundMark x1="34961" y1="62305" x2="36328" y2="92773"/>
                          <a14:backgroundMark x1="29492" y1="81641" x2="33008" y2="94141"/>
                          <a14:backgroundMark x1="27148" y1="87695" x2="31055" y2="94922"/>
                          <a14:backgroundMark x1="31641" y1="75586" x2="34766" y2="85742"/>
                          <a14:backgroundMark x1="28711" y1="81055" x2="27148" y2="92773"/>
                          <a14:backgroundMark x1="36523" y1="88086" x2="47070" y2="91992"/>
                          <a14:backgroundMark x1="45117" y1="82227" x2="43945" y2="93750"/>
                          <a14:backgroundMark x1="38477" y1="91602" x2="53320" y2="95313"/>
                          <a14:backgroundMark x1="50781" y1="91602" x2="63867" y2="93555"/>
                          <a14:backgroundMark x1="61719" y1="91602" x2="68164" y2="88477"/>
                          <a14:backgroundMark x1="68555" y1="73438" x2="68555" y2="89453"/>
                          <a14:backgroundMark x1="63086" y1="31641" x2="69336" y2="63867"/>
                          <a14:backgroundMark x1="65234" y1="25977" x2="82813" y2="30664"/>
                          <a14:backgroundMark x1="60742" y1="27539" x2="79102" y2="32031"/>
                          <a14:backgroundMark x1="81836" y1="22852" x2="94336" y2="43164"/>
                          <a14:backgroundMark x1="77734" y1="21484" x2="22070" y2="18164"/>
                          <a14:backgroundMark x1="72070" y1="15430" x2="16992" y2="16406"/>
                          <a14:backgroundMark x1="16992" y1="23242" x2="4492" y2="65039"/>
                          <a14:backgroundMark x1="17773" y1="37695" x2="6445" y2="75977"/>
                          <a14:backgroundMark x1="18945" y1="38086" x2="16992" y2="40039"/>
                          <a14:backgroundMark x1="20117" y1="37695" x2="16016" y2="40234"/>
                          <a14:backgroundMark x1="20508" y1="37695" x2="14844" y2="40039"/>
                          <a14:backgroundMark x1="32617" y1="35352" x2="28125" y2="58398"/>
                          <a14:backgroundMark x1="31055" y1="36719" x2="30664" y2="41211"/>
                          <a14:backgroundMark x1="31055" y1="35547" x2="31250" y2="41211"/>
                          <a14:backgroundMark x1="32227" y1="33984" x2="31445" y2="38086"/>
                          <a14:backgroundMark x1="32227" y1="34961" x2="31250" y2="37305"/>
                          <a14:backgroundMark x1="31055" y1="35352" x2="30273" y2="38477"/>
                          <a14:backgroundMark x1="13086" y1="59961" x2="11523" y2="69727"/>
                          <a14:backgroundMark x1="15820" y1="48242" x2="12500" y2="56836"/>
                          <a14:backgroundMark x1="15039" y1="47656" x2="12695" y2="53125"/>
                          <a14:backgroundMark x1="15039" y1="47070" x2="12109" y2="53516"/>
                          <a14:backgroundMark x1="15430" y1="47461" x2="13086" y2="53320"/>
                          <a14:backgroundMark x1="15039" y1="51367" x2="12695" y2="59766"/>
                          <a14:backgroundMark x1="14258" y1="54102" x2="12891" y2="61719"/>
                          <a14:backgroundMark x1="15820" y1="37891" x2="16211" y2="40039"/>
                          <a14:backgroundMark x1="16602" y1="38086" x2="16602" y2="40820"/>
                          <a14:backgroundMark x1="18164" y1="36133" x2="16406" y2="41992"/>
                          <a14:backgroundMark x1="19336" y1="37109" x2="18164" y2="40430"/>
                          <a14:backgroundMark x1="20898" y1="36914" x2="18750" y2="40820"/>
                          <a14:backgroundMark x1="11133" y1="69531" x2="12305" y2="78320"/>
                          <a14:backgroundMark x1="12695" y1="66406" x2="11523" y2="75000"/>
                          <a14:backgroundMark x1="10742" y1="79688" x2="12109" y2="74219"/>
                          <a14:backgroundMark x1="11133" y1="80078" x2="11133" y2="75586"/>
                          <a14:backgroundMark x1="11914" y1="80273" x2="10742" y2="74023"/>
                          <a14:backgroundMark x1="27734" y1="91016" x2="26758" y2="94336"/>
                          <a14:backgroundMark x1="28906" y1="79297" x2="26758" y2="89648"/>
                          <a14:backgroundMark x1="28516" y1="80469" x2="27344" y2="91406"/>
                          <a14:backgroundMark x1="29688" y1="77930" x2="26953" y2="94336"/>
                          <a14:backgroundMark x1="14258" y1="53320" x2="11328" y2="80273"/>
                          <a14:backgroundMark x1="31836" y1="43359" x2="29102" y2="62891"/>
                          <a14:backgroundMark x1="31836" y1="46680" x2="29102" y2="56055"/>
                          <a14:backgroundMark x1="33008" y1="43945" x2="29688" y2="51953"/>
                          <a14:backgroundMark x1="33203" y1="42969" x2="27930" y2="61328"/>
                          <a14:backgroundMark x1="32227" y1="49609" x2="28320" y2="62500"/>
                          <a14:backgroundMark x1="31250" y1="55469" x2="28320" y2="69141"/>
                          <a14:backgroundMark x1="30859" y1="62695" x2="27539" y2="73828"/>
                          <a14:backgroundMark x1="31445" y1="67578" x2="27930" y2="82031"/>
                          <a14:backgroundMark x1="32617" y1="62891" x2="26758" y2="73633"/>
                          <a14:backgroundMark x1="31055" y1="60547" x2="28516" y2="67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80" t="38532"/>
            <a:stretch/>
          </p:blipFill>
          <p:spPr bwMode="auto">
            <a:xfrm flipH="1">
              <a:off x="4175819" y="2525326"/>
              <a:ext cx="160460" cy="28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BE60C092-2281-EA1C-C942-B7FE1CE4E545}"/>
              </a:ext>
            </a:extLst>
          </p:cNvPr>
          <p:cNvGrpSpPr/>
          <p:nvPr/>
        </p:nvGrpSpPr>
        <p:grpSpPr>
          <a:xfrm>
            <a:off x="1348267" y="1671516"/>
            <a:ext cx="1804011" cy="1376991"/>
            <a:chOff x="1348267" y="1671516"/>
            <a:chExt cx="1804011" cy="137699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D35BE4E-D40B-A4AF-D5C1-357C3440AB31}"/>
                </a:ext>
              </a:extLst>
            </p:cNvPr>
            <p:cNvGrpSpPr/>
            <p:nvPr/>
          </p:nvGrpSpPr>
          <p:grpSpPr>
            <a:xfrm>
              <a:off x="1472526" y="1719535"/>
              <a:ext cx="1462014" cy="1106366"/>
              <a:chOff x="1654932" y="2277700"/>
              <a:chExt cx="1078212" cy="815929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5B086F15-3326-C015-BFEE-006E2F2C5EB5}"/>
                  </a:ext>
                </a:extLst>
              </p:cNvPr>
              <p:cNvGrpSpPr/>
              <p:nvPr/>
            </p:nvGrpSpPr>
            <p:grpSpPr>
              <a:xfrm>
                <a:off x="1654932" y="2277700"/>
                <a:ext cx="1078212" cy="815929"/>
                <a:chOff x="2364235" y="963704"/>
                <a:chExt cx="1078212" cy="815929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4BB33448-0FB6-D13B-7980-0213E1B6A777}"/>
                    </a:ext>
                  </a:extLst>
                </p:cNvPr>
                <p:cNvGrpSpPr/>
                <p:nvPr/>
              </p:nvGrpSpPr>
              <p:grpSpPr>
                <a:xfrm>
                  <a:off x="2364235" y="963704"/>
                  <a:ext cx="1078212" cy="815929"/>
                  <a:chOff x="3734807" y="84650"/>
                  <a:chExt cx="2304497" cy="1743912"/>
                </a:xfrm>
              </p:grpSpPr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A841C93E-EF69-89D2-74D3-F870AE837F18}"/>
                      </a:ext>
                    </a:extLst>
                  </p:cNvPr>
                  <p:cNvGrpSpPr/>
                  <p:nvPr/>
                </p:nvGrpSpPr>
                <p:grpSpPr>
                  <a:xfrm>
                    <a:off x="4156860" y="387991"/>
                    <a:ext cx="1476375" cy="1440571"/>
                    <a:chOff x="3957048" y="29760"/>
                    <a:chExt cx="1476375" cy="1440571"/>
                  </a:xfrm>
                </p:grpSpPr>
                <p:sp>
                  <p:nvSpPr>
                    <p:cNvPr id="94" name="타원 93">
                      <a:extLst>
                        <a:ext uri="{FF2B5EF4-FFF2-40B4-BE49-F238E27FC236}">
                          <a16:creationId xmlns:a16="http://schemas.microsoft.com/office/drawing/2014/main" id="{489DD328-29BF-2EF7-4FA6-229C831179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7048" y="29760"/>
                      <a:ext cx="1476375" cy="14405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7C4E10F3-AD5B-9DD2-7DE7-B4F927B6B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2064" y="388700"/>
                      <a:ext cx="1026341" cy="1001451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F138FC9F-5A78-1121-52DC-190876AD65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6986" y="1121419"/>
                    <a:ext cx="159723" cy="581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40EDC433-05E5-359A-DD1A-26B46ACB4158}"/>
                      </a:ext>
                    </a:extLst>
                  </p:cNvPr>
                  <p:cNvSpPr/>
                  <p:nvPr/>
                </p:nvSpPr>
                <p:spPr>
                  <a:xfrm rot="18404552">
                    <a:off x="3832972" y="167694"/>
                    <a:ext cx="396933" cy="23084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13F753E6-1D12-9EE8-9926-CF8F8B632F7C}"/>
                      </a:ext>
                    </a:extLst>
                  </p:cNvPr>
                  <p:cNvSpPr/>
                  <p:nvPr/>
                </p:nvSpPr>
                <p:spPr>
                  <a:xfrm rot="3977241">
                    <a:off x="5513641" y="171259"/>
                    <a:ext cx="412746" cy="240042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원호 91">
                    <a:extLst>
                      <a:ext uri="{FF2B5EF4-FFF2-40B4-BE49-F238E27FC236}">
                        <a16:creationId xmlns:a16="http://schemas.microsoft.com/office/drawing/2014/main" id="{36D8E790-B285-6574-455E-68A8D45144F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992742" y="256573"/>
                    <a:ext cx="1214895" cy="878228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원호 92">
                    <a:extLst>
                      <a:ext uri="{FF2B5EF4-FFF2-40B4-BE49-F238E27FC236}">
                        <a16:creationId xmlns:a16="http://schemas.microsoft.com/office/drawing/2014/main" id="{E4AA19AA-7AB5-9C85-BA9F-A29BE204FB4D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566474" y="262985"/>
                    <a:ext cx="1214896" cy="878230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48C837-D594-7490-5868-3BEFCEA138AA}"/>
                    </a:ext>
                  </a:extLst>
                </p:cNvPr>
                <p:cNvSpPr/>
                <p:nvPr/>
              </p:nvSpPr>
              <p:spPr>
                <a:xfrm>
                  <a:off x="2711559" y="1542996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EB808748-EEE8-B6D8-7355-78B8AC6EEC6A}"/>
                    </a:ext>
                  </a:extLst>
                </p:cNvPr>
                <p:cNvSpPr/>
                <p:nvPr/>
              </p:nvSpPr>
              <p:spPr>
                <a:xfrm>
                  <a:off x="2991017" y="1545377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F960A334-DB12-BC93-2C57-48D8322E3D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5727" y="2763351"/>
                <a:ext cx="74730" cy="272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6D1C61-7BA6-23E7-11AB-2CF5CBBD99D6}"/>
                  </a:ext>
                </a:extLst>
              </p:cNvPr>
              <p:cNvGrpSpPr/>
              <p:nvPr/>
            </p:nvGrpSpPr>
            <p:grpSpPr>
              <a:xfrm>
                <a:off x="2062956" y="2832082"/>
                <a:ext cx="97346" cy="32466"/>
                <a:chOff x="3500849" y="2812825"/>
                <a:chExt cx="97346" cy="32466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5736F8D-50E8-A85A-2DFC-E71BE85F6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7930" y="2812825"/>
                  <a:ext cx="902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89E693EA-0D01-B5D2-CC1C-4B84ACFC7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631" y="2835463"/>
                  <a:ext cx="715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AE8AD998-54B2-BC7E-7E60-7D84B3457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0849" y="2824815"/>
                  <a:ext cx="902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D9A2B1A1-3F5F-6E69-B4EC-62E6AD81C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280" y="2845291"/>
                  <a:ext cx="7156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863CCF8-AF89-FC7A-5E99-958BB0E762CB}"/>
                  </a:ext>
                </a:extLst>
              </p:cNvPr>
              <p:cNvGrpSpPr/>
              <p:nvPr/>
            </p:nvGrpSpPr>
            <p:grpSpPr>
              <a:xfrm flipH="1">
                <a:off x="2243351" y="2830567"/>
                <a:ext cx="97346" cy="32466"/>
                <a:chOff x="3500849" y="2812825"/>
                <a:chExt cx="97346" cy="32466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9BFAAEBD-CC38-E710-4EA3-C89BDCDA9D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7930" y="2812825"/>
                  <a:ext cx="902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079B75A3-E09E-995D-C104-6DC194B77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631" y="2835463"/>
                  <a:ext cx="715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C331652F-4DF8-3FEB-61D2-3AE42802AD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0849" y="2824815"/>
                  <a:ext cx="902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F07B6DBF-92DF-F2BB-E1E0-7F0BE1F49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7280" y="2845291"/>
                  <a:ext cx="7156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EE86262-A6A5-5B9A-3A86-5571B5BC8A9B}"/>
                  </a:ext>
                </a:extLst>
              </p:cNvPr>
              <p:cNvGrpSpPr/>
              <p:nvPr/>
            </p:nvGrpSpPr>
            <p:grpSpPr>
              <a:xfrm>
                <a:off x="2145203" y="2913030"/>
                <a:ext cx="111150" cy="91036"/>
                <a:chOff x="4800600" y="1418492"/>
                <a:chExt cx="237563" cy="190666"/>
              </a:xfrm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4F89627-2FA7-31DF-031C-51797459A1D4}"/>
                    </a:ext>
                  </a:extLst>
                </p:cNvPr>
                <p:cNvCxnSpPr/>
                <p:nvPr/>
              </p:nvCxnSpPr>
              <p:spPr>
                <a:xfrm>
                  <a:off x="4800600" y="1428750"/>
                  <a:ext cx="57150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79E630C-13CD-E31A-DA4F-C15263B36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07756" y="1419225"/>
                  <a:ext cx="85725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4178947C-C636-9742-4CBB-CBBA961C4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38700" y="1418492"/>
                  <a:ext cx="92304" cy="888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50EAB68F-1A52-E488-0D2C-739E6F4C5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81013" y="1428750"/>
                  <a:ext cx="57150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EC8008D2-F94B-1CB9-88C7-E9CF04D00BC0}"/>
                    </a:ext>
                  </a:extLst>
                </p:cNvPr>
                <p:cNvSpPr/>
                <p:nvPr/>
              </p:nvSpPr>
              <p:spPr>
                <a:xfrm>
                  <a:off x="4858641" y="1458753"/>
                  <a:ext cx="130404" cy="15040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6FD14256-78E8-5A38-ABBD-EC93D1C52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267" y="2567627"/>
              <a:ext cx="480880" cy="480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791FFDFC-ACF3-B4FD-A14D-DC39B314A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8730" y="2423254"/>
              <a:ext cx="503548" cy="50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0">
              <a:extLst>
                <a:ext uri="{FF2B5EF4-FFF2-40B4-BE49-F238E27FC236}">
                  <a16:creationId xmlns:a16="http://schemas.microsoft.com/office/drawing/2014/main" id="{21FC558D-D3FE-4483-6C85-E77903E727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2" t="29962" r="80128" b="50000"/>
            <a:stretch/>
          </p:blipFill>
          <p:spPr bwMode="auto">
            <a:xfrm>
              <a:off x="1539984" y="2041239"/>
              <a:ext cx="161388" cy="15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0">
              <a:extLst>
                <a:ext uri="{FF2B5EF4-FFF2-40B4-BE49-F238E27FC236}">
                  <a16:creationId xmlns:a16="http://schemas.microsoft.com/office/drawing/2014/main" id="{25462776-E0A6-6796-A564-FF22F5FDA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2" t="29962" r="80128" b="50000"/>
            <a:stretch/>
          </p:blipFill>
          <p:spPr bwMode="auto">
            <a:xfrm>
              <a:off x="2321199" y="1671516"/>
              <a:ext cx="131934" cy="13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0">
              <a:extLst>
                <a:ext uri="{FF2B5EF4-FFF2-40B4-BE49-F238E27FC236}">
                  <a16:creationId xmlns:a16="http://schemas.microsoft.com/office/drawing/2014/main" id="{C99D1C6A-8E34-9CBE-9BAA-4966B74CD0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2" t="29962" r="80128" b="50000"/>
            <a:stretch/>
          </p:blipFill>
          <p:spPr bwMode="auto">
            <a:xfrm>
              <a:off x="2670352" y="2035051"/>
              <a:ext cx="97646" cy="9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0">
              <a:extLst>
                <a:ext uri="{FF2B5EF4-FFF2-40B4-BE49-F238E27FC236}">
                  <a16:creationId xmlns:a16="http://schemas.microsoft.com/office/drawing/2014/main" id="{80AA525F-DA0B-4A99-3D94-BAFAD95BB3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2" t="29962" r="80128" b="50000"/>
            <a:stretch/>
          </p:blipFill>
          <p:spPr bwMode="auto">
            <a:xfrm>
              <a:off x="1399968" y="1854911"/>
              <a:ext cx="97646" cy="9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184BAC75-BCDA-0EAF-5A55-01653F51C088}"/>
              </a:ext>
            </a:extLst>
          </p:cNvPr>
          <p:cNvGrpSpPr/>
          <p:nvPr/>
        </p:nvGrpSpPr>
        <p:grpSpPr>
          <a:xfrm>
            <a:off x="5834620" y="1203787"/>
            <a:ext cx="1637612" cy="1614564"/>
            <a:chOff x="5834620" y="1203787"/>
            <a:chExt cx="1637612" cy="16145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679E84-2395-34A6-3FBB-5EA8DFCC8C94}"/>
                </a:ext>
              </a:extLst>
            </p:cNvPr>
            <p:cNvGrpSpPr/>
            <p:nvPr/>
          </p:nvGrpSpPr>
          <p:grpSpPr>
            <a:xfrm>
              <a:off x="5834620" y="1736737"/>
              <a:ext cx="1429304" cy="1081614"/>
              <a:chOff x="6204800" y="2425689"/>
              <a:chExt cx="1078211" cy="81592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E6B48ED-1D6F-3AC0-B3B4-71C1D5FFAF19}"/>
                  </a:ext>
                </a:extLst>
              </p:cNvPr>
              <p:cNvGrpSpPr/>
              <p:nvPr/>
            </p:nvGrpSpPr>
            <p:grpSpPr>
              <a:xfrm>
                <a:off x="6204800" y="2425689"/>
                <a:ext cx="1078211" cy="815929"/>
                <a:chOff x="2385307" y="963704"/>
                <a:chExt cx="1078211" cy="815929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CA04F055-8DA7-B6A0-95EE-8417BDC9F398}"/>
                    </a:ext>
                  </a:extLst>
                </p:cNvPr>
                <p:cNvGrpSpPr/>
                <p:nvPr/>
              </p:nvGrpSpPr>
              <p:grpSpPr>
                <a:xfrm>
                  <a:off x="2385307" y="963704"/>
                  <a:ext cx="1078211" cy="815929"/>
                  <a:chOff x="3779848" y="84649"/>
                  <a:chExt cx="2304497" cy="1743913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54EBEE1-31E5-02AD-797A-9C6155F118D5}"/>
                      </a:ext>
                    </a:extLst>
                  </p:cNvPr>
                  <p:cNvGrpSpPr/>
                  <p:nvPr/>
                </p:nvGrpSpPr>
                <p:grpSpPr>
                  <a:xfrm>
                    <a:off x="4156860" y="387991"/>
                    <a:ext cx="1476375" cy="1440571"/>
                    <a:chOff x="3957048" y="29760"/>
                    <a:chExt cx="1476375" cy="1440571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59B714F2-229F-E0BA-2F6E-5D8E4E009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7048" y="29760"/>
                      <a:ext cx="1476375" cy="14405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EFBA85F9-382B-2875-7FD6-E987936E6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2062" y="388700"/>
                      <a:ext cx="1026341" cy="1001452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8CD60C3F-5112-A5F2-75FE-F7C58B4B55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88399" y="1070944"/>
                    <a:ext cx="159725" cy="12903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274F73F5-A084-EF89-B11E-7409D7C0094A}"/>
                      </a:ext>
                    </a:extLst>
                  </p:cNvPr>
                  <p:cNvSpPr/>
                  <p:nvPr/>
                </p:nvSpPr>
                <p:spPr>
                  <a:xfrm rot="4500000">
                    <a:off x="5022024" y="1235198"/>
                    <a:ext cx="66674" cy="10013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B3B7DEA5-A522-8A44-BA77-6609B129A5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2546" y="1424313"/>
                    <a:ext cx="85724" cy="76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F5C64BD6-11D5-C9C3-7B2E-3DF2CB6F3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823342" y="1418491"/>
                    <a:ext cx="92304" cy="8884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EBC84B55-61BC-D21A-960D-8EC494A0D29A}"/>
                      </a:ext>
                    </a:extLst>
                  </p:cNvPr>
                  <p:cNvSpPr/>
                  <p:nvPr/>
                </p:nvSpPr>
                <p:spPr>
                  <a:xfrm rot="18404552">
                    <a:off x="3878017" y="167693"/>
                    <a:ext cx="396934" cy="23084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9BA2AADC-DF0F-3039-9610-ED51FC2826C5}"/>
                      </a:ext>
                    </a:extLst>
                  </p:cNvPr>
                  <p:cNvSpPr/>
                  <p:nvPr/>
                </p:nvSpPr>
                <p:spPr>
                  <a:xfrm rot="3977241">
                    <a:off x="5558683" y="171259"/>
                    <a:ext cx="412746" cy="240042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원호 21">
                    <a:extLst>
                      <a:ext uri="{FF2B5EF4-FFF2-40B4-BE49-F238E27FC236}">
                        <a16:creationId xmlns:a16="http://schemas.microsoft.com/office/drawing/2014/main" id="{169A7056-963F-19CA-6D9B-4F79DA8D3A8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37783" y="256573"/>
                    <a:ext cx="1214895" cy="878228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원호 22">
                    <a:extLst>
                      <a:ext uri="{FF2B5EF4-FFF2-40B4-BE49-F238E27FC236}">
                        <a16:creationId xmlns:a16="http://schemas.microsoft.com/office/drawing/2014/main" id="{7CD940C0-5CD0-FD11-0F0D-D133484B1177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611514" y="262986"/>
                    <a:ext cx="1214895" cy="878228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C16FB91-37B1-8942-2F2E-38DEAEA2C6A7}"/>
                    </a:ext>
                  </a:extLst>
                </p:cNvPr>
                <p:cNvSpPr/>
                <p:nvPr/>
              </p:nvSpPr>
              <p:spPr>
                <a:xfrm>
                  <a:off x="2711559" y="1542996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65EBCA-AB54-3ED5-8CA9-2C9A729D39FB}"/>
                    </a:ext>
                  </a:extLst>
                </p:cNvPr>
                <p:cNvSpPr/>
                <p:nvPr/>
              </p:nvSpPr>
              <p:spPr>
                <a:xfrm>
                  <a:off x="2991017" y="1545377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285229D-D2A5-3CC0-7143-782FD6102725}"/>
                  </a:ext>
                </a:extLst>
              </p:cNvPr>
              <p:cNvSpPr/>
              <p:nvPr/>
            </p:nvSpPr>
            <p:spPr>
              <a:xfrm rot="17100000" flipH="1">
                <a:off x="6645011" y="2962510"/>
                <a:ext cx="31195" cy="4684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6E814E7-F405-CA66-ABB6-6C3DCDA9E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17737" y="2887149"/>
                <a:ext cx="74730" cy="603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FE27B74D-333B-4EA6-3984-25E565A35896}"/>
                </a:ext>
              </a:extLst>
            </p:cNvPr>
            <p:cNvGrpSpPr/>
            <p:nvPr/>
          </p:nvGrpSpPr>
          <p:grpSpPr>
            <a:xfrm>
              <a:off x="7090665" y="1203787"/>
              <a:ext cx="381567" cy="1305661"/>
              <a:chOff x="7198276" y="1644327"/>
              <a:chExt cx="381567" cy="1449868"/>
            </a:xfrm>
          </p:grpSpPr>
          <p:pic>
            <p:nvPicPr>
              <p:cNvPr id="2070" name="Picture 22">
                <a:extLst>
                  <a:ext uri="{FF2B5EF4-FFF2-40B4-BE49-F238E27FC236}">
                    <a16:creationId xmlns:a16="http://schemas.microsoft.com/office/drawing/2014/main" id="{CFF3A4C5-5059-B339-4470-163AAB297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289" b="32554"/>
              <a:stretch/>
            </p:blipFill>
            <p:spPr bwMode="auto">
              <a:xfrm>
                <a:off x="7198276" y="1644327"/>
                <a:ext cx="366142" cy="836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22">
                <a:extLst>
                  <a:ext uri="{FF2B5EF4-FFF2-40B4-BE49-F238E27FC236}">
                    <a16:creationId xmlns:a16="http://schemas.microsoft.com/office/drawing/2014/main" id="{42096E71-D32A-A8E3-DEB0-D9E07EFD24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947" t="55103" b="-71"/>
              <a:stretch/>
            </p:blipFill>
            <p:spPr bwMode="auto">
              <a:xfrm>
                <a:off x="7240589" y="2256146"/>
                <a:ext cx="339254" cy="838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5474712-BBC6-D6FA-1C48-FD1FA4231259}"/>
              </a:ext>
            </a:extLst>
          </p:cNvPr>
          <p:cNvGrpSpPr/>
          <p:nvPr/>
        </p:nvGrpSpPr>
        <p:grpSpPr>
          <a:xfrm>
            <a:off x="10197966" y="1384165"/>
            <a:ext cx="1461236" cy="1560101"/>
            <a:chOff x="10197966" y="1384165"/>
            <a:chExt cx="1461236" cy="1560101"/>
          </a:xfrm>
        </p:grpSpPr>
        <p:sp>
          <p:nvSpPr>
            <p:cNvPr id="182" name="순서도: 자기 디스크 181">
              <a:extLst>
                <a:ext uri="{FF2B5EF4-FFF2-40B4-BE49-F238E27FC236}">
                  <a16:creationId xmlns:a16="http://schemas.microsoft.com/office/drawing/2014/main" id="{C3780B79-A446-2137-172E-29972C2787C1}"/>
                </a:ext>
              </a:extLst>
            </p:cNvPr>
            <p:cNvSpPr/>
            <p:nvPr/>
          </p:nvSpPr>
          <p:spPr>
            <a:xfrm>
              <a:off x="10760895" y="2729059"/>
              <a:ext cx="372345" cy="128546"/>
            </a:xfrm>
            <a:prstGeom prst="flowChartMagneticDisk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76" name="Picture 28" descr="도라에몽 도구 분석- 대나무헬리콥터 : 네이버 블로그">
              <a:extLst>
                <a:ext uri="{FF2B5EF4-FFF2-40B4-BE49-F238E27FC236}">
                  <a16:creationId xmlns:a16="http://schemas.microsoft.com/office/drawing/2014/main" id="{D2C9400B-8297-7767-0BC8-D9C89FF591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5" r="18130"/>
            <a:stretch/>
          </p:blipFill>
          <p:spPr bwMode="auto">
            <a:xfrm>
              <a:off x="10644459" y="1384165"/>
              <a:ext cx="621949" cy="564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D5AC6BD-D04C-667D-1E12-2D9F795BBED5}"/>
                </a:ext>
              </a:extLst>
            </p:cNvPr>
            <p:cNvSpPr/>
            <p:nvPr/>
          </p:nvSpPr>
          <p:spPr>
            <a:xfrm>
              <a:off x="10459882" y="1900325"/>
              <a:ext cx="936141" cy="913435"/>
            </a:xfrm>
            <a:prstGeom prst="ellipse">
              <a:avLst/>
            </a:prstGeom>
            <a:solidFill>
              <a:srgbClr val="0099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0483E1A-575C-6F79-08B8-9FB4478EFF74}"/>
                </a:ext>
              </a:extLst>
            </p:cNvPr>
            <p:cNvSpPr/>
            <p:nvPr/>
          </p:nvSpPr>
          <p:spPr>
            <a:xfrm rot="18404552">
              <a:off x="10260213" y="1760637"/>
              <a:ext cx="251688" cy="14637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C529F0B-D85D-E735-125D-1EAF79285BF5}"/>
                </a:ext>
              </a:extLst>
            </p:cNvPr>
            <p:cNvSpPr/>
            <p:nvPr/>
          </p:nvSpPr>
          <p:spPr>
            <a:xfrm rot="3977241">
              <a:off x="11325892" y="1762899"/>
              <a:ext cx="261713" cy="15220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D2BA411F-584A-6350-DDD1-606EA4219927}"/>
                </a:ext>
              </a:extLst>
            </p:cNvPr>
            <p:cNvSpPr/>
            <p:nvPr/>
          </p:nvSpPr>
          <p:spPr>
            <a:xfrm rot="16200000">
              <a:off x="10995598" y="1816994"/>
              <a:ext cx="770339" cy="556868"/>
            </a:xfrm>
            <a:prstGeom prst="arc">
              <a:avLst>
                <a:gd name="adj1" fmla="val 16622250"/>
                <a:gd name="adj2" fmla="val 67662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원호 62">
              <a:extLst>
                <a:ext uri="{FF2B5EF4-FFF2-40B4-BE49-F238E27FC236}">
                  <a16:creationId xmlns:a16="http://schemas.microsoft.com/office/drawing/2014/main" id="{8C7AC8E1-64A2-1CE2-7549-44FDA3FAACAD}"/>
                </a:ext>
              </a:extLst>
            </p:cNvPr>
            <p:cNvSpPr/>
            <p:nvPr/>
          </p:nvSpPr>
          <p:spPr>
            <a:xfrm rot="5400000" flipH="1">
              <a:off x="10091231" y="1821061"/>
              <a:ext cx="770338" cy="556867"/>
            </a:xfrm>
            <a:prstGeom prst="arc">
              <a:avLst>
                <a:gd name="adj1" fmla="val 16622250"/>
                <a:gd name="adj2" fmla="val 67662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B667074-00B1-21B9-BEF7-BBCB521FD7CB}"/>
                </a:ext>
              </a:extLst>
            </p:cNvPr>
            <p:cNvSpPr/>
            <p:nvPr/>
          </p:nvSpPr>
          <p:spPr>
            <a:xfrm>
              <a:off x="10572750" y="2242630"/>
              <a:ext cx="706564" cy="529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A73101BA-BD55-17E5-8930-9CAC74F08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4993" y="2366201"/>
              <a:ext cx="0" cy="105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9A793B0-20BC-A241-85C0-1699102BB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0628" y="2323694"/>
              <a:ext cx="245780" cy="6998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4083CAF8-E6E5-E385-8B8F-7AB014C0E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8984" y="2389083"/>
              <a:ext cx="263510" cy="222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6625224D-C188-98CD-30AA-095804ED4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3842" y="2432702"/>
              <a:ext cx="252000" cy="4732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4511EEA-1639-EF0A-1A5D-203D92088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7289" y="2410814"/>
              <a:ext cx="216000" cy="125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337177AD-F3AD-578B-5594-FD2C7AAD1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6012" y="2435497"/>
              <a:ext cx="216000" cy="605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AA5C43D9-E635-CD56-05FE-23575611B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34303" y="2342852"/>
              <a:ext cx="216000" cy="4732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17A986-8CB0-194A-9812-86E255EBBFC1}"/>
                </a:ext>
              </a:extLst>
            </p:cNvPr>
            <p:cNvSpPr/>
            <p:nvPr/>
          </p:nvSpPr>
          <p:spPr>
            <a:xfrm>
              <a:off x="10948199" y="2106010"/>
              <a:ext cx="166200" cy="2388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BAD6DC91-A15B-3F8E-056D-0673105C27F2}"/>
                </a:ext>
              </a:extLst>
            </p:cNvPr>
            <p:cNvSpPr/>
            <p:nvPr/>
          </p:nvSpPr>
          <p:spPr>
            <a:xfrm>
              <a:off x="10745424" y="2109851"/>
              <a:ext cx="166200" cy="2388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4A14710D-A17B-B4DC-BE14-8CD89946F4E4}"/>
                </a:ext>
              </a:extLst>
            </p:cNvPr>
            <p:cNvSpPr/>
            <p:nvPr/>
          </p:nvSpPr>
          <p:spPr>
            <a:xfrm>
              <a:off x="10884551" y="2277377"/>
              <a:ext cx="95445" cy="84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7E986920-3F32-F9A4-7EE2-6000EB5CBAD8}"/>
                </a:ext>
              </a:extLst>
            </p:cNvPr>
            <p:cNvSpPr/>
            <p:nvPr/>
          </p:nvSpPr>
          <p:spPr>
            <a:xfrm>
              <a:off x="10988971" y="2205392"/>
              <a:ext cx="42277" cy="6349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D61209FB-8477-D6C3-AB90-3506F97FCD31}"/>
                </a:ext>
              </a:extLst>
            </p:cNvPr>
            <p:cNvSpPr/>
            <p:nvPr/>
          </p:nvSpPr>
          <p:spPr>
            <a:xfrm>
              <a:off x="10836243" y="2205392"/>
              <a:ext cx="42277" cy="6349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7EBE352E-7617-ABB0-8920-6A88D6945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703" y="2782341"/>
              <a:ext cx="161925" cy="16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현 197">
              <a:extLst>
                <a:ext uri="{FF2B5EF4-FFF2-40B4-BE49-F238E27FC236}">
                  <a16:creationId xmlns:a16="http://schemas.microsoft.com/office/drawing/2014/main" id="{50601286-7688-7B22-9683-C4889B7ADF42}"/>
                </a:ext>
              </a:extLst>
            </p:cNvPr>
            <p:cNvSpPr/>
            <p:nvPr/>
          </p:nvSpPr>
          <p:spPr>
            <a:xfrm rot="10800000">
              <a:off x="10754366" y="2466190"/>
              <a:ext cx="369561" cy="287315"/>
            </a:xfrm>
            <a:prstGeom prst="chord">
              <a:avLst>
                <a:gd name="adj1" fmla="val 20923332"/>
                <a:gd name="adj2" fmla="val 11481241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현 218">
              <a:extLst>
                <a:ext uri="{FF2B5EF4-FFF2-40B4-BE49-F238E27FC236}">
                  <a16:creationId xmlns:a16="http://schemas.microsoft.com/office/drawing/2014/main" id="{69AB5D70-B648-AC26-3A0B-3835506DA299}"/>
                </a:ext>
              </a:extLst>
            </p:cNvPr>
            <p:cNvSpPr/>
            <p:nvPr/>
          </p:nvSpPr>
          <p:spPr>
            <a:xfrm rot="10800000">
              <a:off x="10823560" y="2553743"/>
              <a:ext cx="175267" cy="136261"/>
            </a:xfrm>
            <a:prstGeom prst="chord">
              <a:avLst>
                <a:gd name="adj1" fmla="val 20923332"/>
                <a:gd name="adj2" fmla="val 11481241"/>
              </a:avLst>
            </a:prstGeom>
            <a:solidFill>
              <a:srgbClr val="F7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현 219">
              <a:extLst>
                <a:ext uri="{FF2B5EF4-FFF2-40B4-BE49-F238E27FC236}">
                  <a16:creationId xmlns:a16="http://schemas.microsoft.com/office/drawing/2014/main" id="{D0B78A3E-E01C-4BB2-9380-39B2791AA2DB}"/>
                </a:ext>
              </a:extLst>
            </p:cNvPr>
            <p:cNvSpPr/>
            <p:nvPr/>
          </p:nvSpPr>
          <p:spPr>
            <a:xfrm rot="10800000">
              <a:off x="10908334" y="2557462"/>
              <a:ext cx="163951" cy="127463"/>
            </a:xfrm>
            <a:prstGeom prst="chord">
              <a:avLst>
                <a:gd name="adj1" fmla="val 20923332"/>
                <a:gd name="adj2" fmla="val 11481241"/>
              </a:avLst>
            </a:prstGeom>
            <a:solidFill>
              <a:srgbClr val="F7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7F9472B-F694-555A-33D3-A8526B3AF25F}"/>
              </a:ext>
            </a:extLst>
          </p:cNvPr>
          <p:cNvSpPr txBox="1"/>
          <p:nvPr/>
        </p:nvSpPr>
        <p:spPr>
          <a:xfrm>
            <a:off x="5846936" y="5828229"/>
            <a:ext cx="14510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감염병 신고는 </a:t>
            </a:r>
            <a:r>
              <a:rPr lang="en-US" altLang="ko-KR" sz="1050" b="1" dirty="0">
                <a:solidFill>
                  <a:srgbClr val="C00000"/>
                </a:solidFill>
              </a:rPr>
              <a:t>1339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pic>
        <p:nvPicPr>
          <p:cNvPr id="2080" name="Picture 32" descr="도라에몽のTwitterイラスト検索結果。">
            <a:extLst>
              <a:ext uri="{FF2B5EF4-FFF2-40B4-BE49-F238E27FC236}">
                <a16:creationId xmlns:a16="http://schemas.microsoft.com/office/drawing/2014/main" id="{5AF7F9B6-C24F-E9F2-29D4-D54EE76FB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107" b="96830" l="4412" r="49412">
                        <a14:foregroundMark x1="29706" y1="59078" x2="28235" y2="77810"/>
                        <a14:foregroundMark x1="23824" y1="72911" x2="24706" y2="76945"/>
                        <a14:foregroundMark x1="27059" y1="52738" x2="33088" y2="72334"/>
                        <a14:foregroundMark x1="33824" y1="49568" x2="39412" y2="69164"/>
                        <a14:foregroundMark x1="38971" y1="48415" x2="42206" y2="70317"/>
                        <a14:foregroundMark x1="40588" y1="51873" x2="41765" y2="68300"/>
                        <a14:foregroundMark x1="43824" y1="68300" x2="43529" y2="68588"/>
                        <a14:foregroundMark x1="43088" y1="73199" x2="45000" y2="78963"/>
                        <a14:foregroundMark x1="27500" y1="82709" x2="25735" y2="85591"/>
                        <a14:foregroundMark x1="44853" y1="43516" x2="46029" y2="41787"/>
                        <a14:foregroundMark x1="11324" y1="36023" x2="10000" y2="34006"/>
                        <a14:foregroundMark x1="9412" y1="42651" x2="8382" y2="4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8" t="28970" r="48996"/>
          <a:stretch/>
        </p:blipFill>
        <p:spPr bwMode="auto">
          <a:xfrm>
            <a:off x="9983471" y="5623173"/>
            <a:ext cx="758832" cy="5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97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90848-CFCA-7890-964A-6B33EB2D2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 b="812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ED2D58-8FA1-4757-E254-2C5061BA2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B0A0C-9903-B8B5-25BB-86FE5B444B79}"/>
              </a:ext>
            </a:extLst>
          </p:cNvPr>
          <p:cNvSpPr txBox="1"/>
          <p:nvPr/>
        </p:nvSpPr>
        <p:spPr>
          <a:xfrm>
            <a:off x="2313098" y="1745004"/>
            <a:ext cx="758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THANK YOU</a:t>
            </a:r>
            <a:endParaRPr lang="ko-KR" altLang="en-US" sz="6000" dirty="0"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52B829-0866-7B8C-66F0-11E21879951E}"/>
              </a:ext>
            </a:extLst>
          </p:cNvPr>
          <p:cNvCxnSpPr/>
          <p:nvPr/>
        </p:nvCxnSpPr>
        <p:spPr>
          <a:xfrm>
            <a:off x="3942272" y="2838091"/>
            <a:ext cx="432183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BB1F1-DD27-3264-ABF6-167EC63BAD62}"/>
              </a:ext>
            </a:extLst>
          </p:cNvPr>
          <p:cNvSpPr txBox="1"/>
          <p:nvPr/>
        </p:nvSpPr>
        <p:spPr>
          <a:xfrm>
            <a:off x="2313099" y="6470915"/>
            <a:ext cx="757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contents of this presentation is credited by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성투가즈아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EB759-BCFC-3614-49C5-6E973BD61A91}"/>
              </a:ext>
            </a:extLst>
          </p:cNvPr>
          <p:cNvSpPr txBox="1"/>
          <p:nvPr/>
        </p:nvSpPr>
        <p:spPr>
          <a:xfrm>
            <a:off x="2313098" y="2999601"/>
            <a:ext cx="7583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지금까지 발표를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들어주셔서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감사합니다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0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FA39762-C580-4345-4203-EE129640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894427"/>
            <a:ext cx="9718676" cy="176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프로젝트명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atinLnBrk="0"/>
            <a:r>
              <a:rPr lang="ko-KR" altLang="en-US" sz="140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금융 뉴스 및 </a:t>
            </a:r>
            <a:r>
              <a:rPr lang="en-US" altLang="ko-KR" sz="140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SNS </a:t>
            </a:r>
            <a:r>
              <a:rPr lang="ko-KR" altLang="en-US" sz="140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감성분석을 통한 주가예측 모델</a:t>
            </a:r>
            <a:endParaRPr lang="en-US" altLang="ko-KR" sz="1400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atinLnBrk="0"/>
            <a:endParaRPr lang="en-US" altLang="ko-KR" sz="1400" b="1" dirty="0"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atinLnBrk="0"/>
            <a:r>
              <a:rPr lang="ko-KR" altLang="en-US" sz="16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기간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2022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6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27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~ 2022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29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약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프로세스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097" name="_x214249296">
            <a:extLst>
              <a:ext uri="{FF2B5EF4-FFF2-40B4-BE49-F238E27FC236}">
                <a16:creationId xmlns:a16="http://schemas.microsoft.com/office/drawing/2014/main" id="{27035604-7D8F-E181-95CC-6B6E61869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36" y="2666164"/>
            <a:ext cx="10254721" cy="69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0B12CCF7-8596-7149-BAB7-2F0214628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10" y="3689137"/>
            <a:ext cx="9718675" cy="37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7F6CF8-2DE9-A5F6-ED5E-7C0C2571C126}"/>
              </a:ext>
            </a:extLst>
          </p:cNvPr>
          <p:cNvGrpSpPr/>
          <p:nvPr/>
        </p:nvGrpSpPr>
        <p:grpSpPr>
          <a:xfrm>
            <a:off x="1246909" y="3997400"/>
            <a:ext cx="1895928" cy="2524171"/>
            <a:chOff x="1246909" y="3997400"/>
            <a:chExt cx="1895928" cy="252417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088711-B5F1-0750-4D77-B6728CE57E43}"/>
                </a:ext>
              </a:extLst>
            </p:cNvPr>
            <p:cNvSpPr/>
            <p:nvPr/>
          </p:nvSpPr>
          <p:spPr>
            <a:xfrm>
              <a:off x="1246909" y="3997400"/>
              <a:ext cx="1895928" cy="310551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Language</a:t>
              </a:r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B2B12FC-6796-86B8-1B7D-6BD67CA76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550" y="5103490"/>
              <a:ext cx="1735649" cy="51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107DF-44B1-D951-9330-8FCACF106436}"/>
                </a:ext>
              </a:extLst>
            </p:cNvPr>
            <p:cNvSpPr/>
            <p:nvPr/>
          </p:nvSpPr>
          <p:spPr>
            <a:xfrm>
              <a:off x="1246909" y="4302051"/>
              <a:ext cx="1895928" cy="2219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65CBBA-41B2-8431-C6AC-E441D9B901C2}"/>
              </a:ext>
            </a:extLst>
          </p:cNvPr>
          <p:cNvGrpSpPr/>
          <p:nvPr/>
        </p:nvGrpSpPr>
        <p:grpSpPr>
          <a:xfrm>
            <a:off x="3280254" y="3997400"/>
            <a:ext cx="2686738" cy="2524171"/>
            <a:chOff x="4084997" y="3997400"/>
            <a:chExt cx="2686738" cy="252417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032F27-5976-0F25-D00A-79BE1A3FCA58}"/>
                </a:ext>
              </a:extLst>
            </p:cNvPr>
            <p:cNvSpPr/>
            <p:nvPr/>
          </p:nvSpPr>
          <p:spPr>
            <a:xfrm>
              <a:off x="4084998" y="3997400"/>
              <a:ext cx="2686737" cy="310551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Development Tool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1BB50D-B969-6D72-C5A9-AB3F9EB2CBEB}"/>
                </a:ext>
              </a:extLst>
            </p:cNvPr>
            <p:cNvSpPr/>
            <p:nvPr/>
          </p:nvSpPr>
          <p:spPr>
            <a:xfrm>
              <a:off x="4084997" y="4302051"/>
              <a:ext cx="2686737" cy="2219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🐱‍🐉 Anaconda3 기본적인 사용법 정리">
              <a:extLst>
                <a:ext uri="{FF2B5EF4-FFF2-40B4-BE49-F238E27FC236}">
                  <a16:creationId xmlns:a16="http://schemas.microsoft.com/office/drawing/2014/main" id="{294FDC41-EE36-3BE0-E5A8-F804078A1B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6" t="28707" r="7788" b="24184"/>
            <a:stretch/>
          </p:blipFill>
          <p:spPr bwMode="auto">
            <a:xfrm>
              <a:off x="4148923" y="4542447"/>
              <a:ext cx="2482305" cy="73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ject Jupyter | Try Jupyter">
              <a:extLst>
                <a:ext uri="{FF2B5EF4-FFF2-40B4-BE49-F238E27FC236}">
                  <a16:creationId xmlns:a16="http://schemas.microsoft.com/office/drawing/2014/main" id="{16CD3BA5-80D7-1355-278F-6A1CF50BD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5" r="15495"/>
            <a:stretch/>
          </p:blipFill>
          <p:spPr bwMode="auto">
            <a:xfrm>
              <a:off x="5658882" y="5596199"/>
              <a:ext cx="958820" cy="73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Qué es Google Colaboratory? - 330ohms">
              <a:extLst>
                <a:ext uri="{FF2B5EF4-FFF2-40B4-BE49-F238E27FC236}">
                  <a16:creationId xmlns:a16="http://schemas.microsoft.com/office/drawing/2014/main" id="{D941D2BD-DD8A-D5FB-CBAD-AEE82306A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6" t="15650" r="17646" b="15650"/>
            <a:stretch/>
          </p:blipFill>
          <p:spPr bwMode="auto">
            <a:xfrm>
              <a:off x="4364367" y="5596199"/>
              <a:ext cx="1079235" cy="621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0CBE6B-E375-C1F4-477A-713244E04E7F}"/>
              </a:ext>
            </a:extLst>
          </p:cNvPr>
          <p:cNvGrpSpPr/>
          <p:nvPr/>
        </p:nvGrpSpPr>
        <p:grpSpPr>
          <a:xfrm>
            <a:off x="6104409" y="3991499"/>
            <a:ext cx="5736610" cy="2530072"/>
            <a:chOff x="6104409" y="3991499"/>
            <a:chExt cx="5736610" cy="25300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16D21C-F459-5B51-0B75-727FF7131819}"/>
                </a:ext>
              </a:extLst>
            </p:cNvPr>
            <p:cNvSpPr/>
            <p:nvPr/>
          </p:nvSpPr>
          <p:spPr>
            <a:xfrm>
              <a:off x="6104412" y="3991499"/>
              <a:ext cx="5736606" cy="310551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Library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DFBD20-094B-2FC5-1B9D-B36A969EDFD0}"/>
                </a:ext>
              </a:extLst>
            </p:cNvPr>
            <p:cNvSpPr/>
            <p:nvPr/>
          </p:nvSpPr>
          <p:spPr>
            <a:xfrm>
              <a:off x="6104409" y="4302051"/>
              <a:ext cx="5736610" cy="2219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TensorFlow">
              <a:extLst>
                <a:ext uri="{FF2B5EF4-FFF2-40B4-BE49-F238E27FC236}">
                  <a16:creationId xmlns:a16="http://schemas.microsoft.com/office/drawing/2014/main" id="{69964DA2-B950-8BFA-E637-8CC28CBF7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9" y="4496423"/>
              <a:ext cx="1811073" cy="40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ode examples">
              <a:extLst>
                <a:ext uri="{FF2B5EF4-FFF2-40B4-BE49-F238E27FC236}">
                  <a16:creationId xmlns:a16="http://schemas.microsoft.com/office/drawing/2014/main" id="{AE967CF5-701F-56F0-23F3-1E02B6236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797" y="5116224"/>
              <a:ext cx="1323377" cy="45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ugging Face: Embracing Natural Language Processing - Digital Innovation  and Transformation">
              <a:extLst>
                <a:ext uri="{FF2B5EF4-FFF2-40B4-BE49-F238E27FC236}">
                  <a16:creationId xmlns:a16="http://schemas.microsoft.com/office/drawing/2014/main" id="{29C56F6D-C6E7-E463-180C-2694D49AE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24"/>
            <a:stretch/>
          </p:blipFill>
          <p:spPr bwMode="auto">
            <a:xfrm>
              <a:off x="8461270" y="4528250"/>
              <a:ext cx="2053925" cy="482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NumPy - 위키백과, 우리 모두의 백과사전">
              <a:extLst>
                <a:ext uri="{FF2B5EF4-FFF2-40B4-BE49-F238E27FC236}">
                  <a16:creationId xmlns:a16="http://schemas.microsoft.com/office/drawing/2014/main" id="{3A69DCB8-964E-0353-A6E0-4646FCF3E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8889" y="5639613"/>
              <a:ext cx="1811073" cy="81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pandas · PyPI">
              <a:extLst>
                <a:ext uri="{FF2B5EF4-FFF2-40B4-BE49-F238E27FC236}">
                  <a16:creationId xmlns:a16="http://schemas.microsoft.com/office/drawing/2014/main" id="{10D53790-125A-9EED-2672-57B2EFDC1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270" y="5004595"/>
              <a:ext cx="1715984" cy="69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5DBBFFA2-DFB5-38EA-9D91-D49936029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954" y="5791113"/>
              <a:ext cx="1811073" cy="449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KoNLPy: 파이썬 한국어 NLP — KoNLPy 0.4.3 documentation">
              <a:extLst>
                <a:ext uri="{FF2B5EF4-FFF2-40B4-BE49-F238E27FC236}">
                  <a16:creationId xmlns:a16="http://schemas.microsoft.com/office/drawing/2014/main" id="{EE9AC371-963F-5275-DB37-E0F9F7575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812" y="4564722"/>
              <a:ext cx="720975" cy="9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103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 및 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FA4339-797E-7976-A431-4A61595F8CD3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주가를 보다 잘 예측하기 위해 다양한 데이터를 반영 특징적 한계를 최소화하고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최적의 주가 예측 모델을 구축하고자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F63AB-CD0D-79BB-9DC5-9AD10E7E5AA7}"/>
              </a:ext>
            </a:extLst>
          </p:cNvPr>
          <p:cNvSpPr txBox="1"/>
          <p:nvPr/>
        </p:nvSpPr>
        <p:spPr>
          <a:xfrm>
            <a:off x="1330533" y="5972955"/>
            <a:ext cx="10067925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algn="just" fontAlgn="base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400" kern="0" spc="-5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defRPr>
            </a:lvl1pPr>
          </a:lstStyle>
          <a:p>
            <a:r>
              <a:rPr lang="ko-KR" altLang="en-US" dirty="0"/>
              <a:t>금융 뉴스 및 주식 관련 </a:t>
            </a:r>
            <a:r>
              <a:rPr lang="en-US" altLang="ko-KR" dirty="0"/>
              <a:t>SNS </a:t>
            </a:r>
            <a:r>
              <a:rPr lang="ko-KR" altLang="en-US" dirty="0"/>
              <a:t>감성 분석을 통해 주가 변화를 분석하고</a:t>
            </a:r>
            <a:r>
              <a:rPr lang="en-US" altLang="ko-KR" dirty="0"/>
              <a:t>, </a:t>
            </a:r>
            <a:r>
              <a:rPr lang="ko-KR" altLang="en-US" dirty="0"/>
              <a:t>이를 기반으로 주가 예측 모델 개발</a:t>
            </a:r>
          </a:p>
          <a:p>
            <a:r>
              <a:rPr lang="ko-KR" altLang="en-US" dirty="0"/>
              <a:t>주가 예측 모델 개발을 통해 금융시장 참여자들에게 유용한 정보를 제공할 수 있도록 함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B948352-C9FE-1786-0C83-52E7E703D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5641374"/>
            <a:ext cx="9718675" cy="37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목적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BDAF585-499E-53D5-5E66-9B0E37C25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09" y="1547183"/>
            <a:ext cx="9718676" cy="176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배경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78D88B4-5399-A7E8-1AE2-1020903666E8}"/>
              </a:ext>
            </a:extLst>
          </p:cNvPr>
          <p:cNvGrpSpPr/>
          <p:nvPr/>
        </p:nvGrpSpPr>
        <p:grpSpPr>
          <a:xfrm>
            <a:off x="1135380" y="1847612"/>
            <a:ext cx="10705637" cy="1398622"/>
            <a:chOff x="1135380" y="1927662"/>
            <a:chExt cx="10705637" cy="139862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F559F55-6F65-B01B-23AB-8EE6690C973E}"/>
                </a:ext>
              </a:extLst>
            </p:cNvPr>
            <p:cNvGrpSpPr/>
            <p:nvPr/>
          </p:nvGrpSpPr>
          <p:grpSpPr>
            <a:xfrm>
              <a:off x="1135380" y="1927662"/>
              <a:ext cx="10705637" cy="1398622"/>
              <a:chOff x="1135380" y="1927662"/>
              <a:chExt cx="10705637" cy="1398622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FE3644C-53AD-D4D2-48C3-10988F0C395C}"/>
                  </a:ext>
                </a:extLst>
              </p:cNvPr>
              <p:cNvGrpSpPr/>
              <p:nvPr/>
            </p:nvGrpSpPr>
            <p:grpSpPr>
              <a:xfrm>
                <a:off x="1246909" y="1927662"/>
                <a:ext cx="10594108" cy="1398622"/>
                <a:chOff x="1246909" y="1994337"/>
                <a:chExt cx="10594108" cy="1398622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85F83E3-7569-9F6D-75EF-64415FFE8A05}"/>
                    </a:ext>
                  </a:extLst>
                </p:cNvPr>
                <p:cNvGrpSpPr/>
                <p:nvPr/>
              </p:nvGrpSpPr>
              <p:grpSpPr>
                <a:xfrm>
                  <a:off x="1320798" y="1994337"/>
                  <a:ext cx="10520219" cy="1053254"/>
                  <a:chOff x="1320798" y="1994336"/>
                  <a:chExt cx="10520219" cy="1202806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E176F74A-DA61-199A-0C68-0EB44B3227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235" t="39308" r="57689" b="37226"/>
                  <a:stretch/>
                </p:blipFill>
                <p:spPr>
                  <a:xfrm>
                    <a:off x="8486775" y="1994337"/>
                    <a:ext cx="3354242" cy="1181493"/>
                  </a:xfrm>
                  <a:prstGeom prst="rect">
                    <a:avLst/>
                  </a:prstGeom>
                </p:spPr>
              </p:pic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80A76938-E0FE-6A5B-0308-D8C753BA44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0235" t="39308" r="73900" b="37226"/>
                  <a:stretch/>
                </p:blipFill>
                <p:spPr>
                  <a:xfrm>
                    <a:off x="1320798" y="1994336"/>
                    <a:ext cx="7374628" cy="120280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E82A33-0DA7-C16A-F04F-5ADF43EE45E4}"/>
                    </a:ext>
                  </a:extLst>
                </p:cNvPr>
                <p:cNvSpPr txBox="1"/>
                <p:nvPr/>
              </p:nvSpPr>
              <p:spPr>
                <a:xfrm>
                  <a:off x="3097429" y="2255168"/>
                  <a:ext cx="59506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rgbClr val="C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미래의 주가</a:t>
                  </a:r>
                  <a:r>
                    <a:rPr lang="ko-KR" altLang="en-US" sz="2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를 좀 더</a:t>
                  </a:r>
                  <a:r>
                    <a:rPr lang="ko-KR" altLang="en-US" sz="2000" b="1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 </a:t>
                  </a:r>
                  <a:r>
                    <a:rPr lang="ko-KR" altLang="en-US" sz="3200" b="1" dirty="0">
                      <a:solidFill>
                        <a:srgbClr val="C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잘</a:t>
                  </a:r>
                  <a:r>
                    <a:rPr lang="ko-KR" altLang="en-US" sz="2000" dirty="0">
                      <a:solidFill>
                        <a:srgbClr val="C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 </a:t>
                  </a:r>
                  <a:r>
                    <a:rPr lang="ko-KR" altLang="en-US" sz="2000" b="1" dirty="0">
                      <a:solidFill>
                        <a:srgbClr val="C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예측</a:t>
                  </a:r>
                  <a:r>
                    <a:rPr lang="ko-KR" altLang="en-US" sz="2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할 수 있는 방법은 없을까</a:t>
                  </a:r>
                  <a:r>
                    <a:rPr lang="en-US" altLang="ko-KR" sz="20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?</a:t>
                  </a:r>
                  <a:endParaRPr lang="ko-KR" altLang="en-US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pic>
              <p:nvPicPr>
                <p:cNvPr id="3082" name="Picture 10">
                  <a:extLst>
                    <a:ext uri="{FF2B5EF4-FFF2-40B4-BE49-F238E27FC236}">
                      <a16:creationId xmlns:a16="http://schemas.microsoft.com/office/drawing/2014/main" id="{C3968262-8B1D-F38A-C0D7-DEA5D97300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46909" y="2090642"/>
                  <a:ext cx="1420091" cy="1302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18FB71C-F0C7-C148-13EF-8F9C647B8F8C}"/>
                  </a:ext>
                </a:extLst>
              </p:cNvPr>
              <p:cNvSpPr/>
              <p:nvPr/>
            </p:nvSpPr>
            <p:spPr>
              <a:xfrm>
                <a:off x="1135380" y="2990056"/>
                <a:ext cx="2842260" cy="167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BC6FC85-FD8A-877C-FE69-D06EC6EC8528}"/>
                </a:ext>
              </a:extLst>
            </p:cNvPr>
            <p:cNvSpPr/>
            <p:nvPr/>
          </p:nvSpPr>
          <p:spPr>
            <a:xfrm rot="16200000">
              <a:off x="723337" y="2559248"/>
              <a:ext cx="1047144" cy="167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6E483CE-A905-209F-A482-C80ED43CCB30}"/>
              </a:ext>
            </a:extLst>
          </p:cNvPr>
          <p:cNvSpPr txBox="1"/>
          <p:nvPr/>
        </p:nvSpPr>
        <p:spPr>
          <a:xfrm>
            <a:off x="1320798" y="3043473"/>
            <a:ext cx="10520219" cy="2392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marR="0" lvl="0" indent="-180975" algn="just" fontAlgn="base" latinLnBrk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과거의 투자자들은 주가 예측을 위해 주요 경제 수치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기업 재무정보와 같은 숫자 데이터를 사용</a:t>
            </a: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 왔음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180975" marR="0" lvl="0" indent="-180975" algn="just" fontAlgn="base" latinLnBrk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그러나 주식의 가격을 이해하고 보다 정확하게 예측하기 위해 주가 예측에 활용되는 데이터의 범위는 기존의 정형화된 데이터에서 뉴스기사와 같은 비정형 데이터로 확대되고 있음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180975" marR="0" lvl="0" indent="-180975" algn="just" fontAlgn="base" latinLnBrk="1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비정형데이터를 활용하여 주가를 예측한 모델이 개발 및 연구되고 있으나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기존의 연구들은 하나의 특정 데이터만을 사용하고 있어 데이터의 특징적 한계를 벗어날 수 없다는 한계가 있음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447675" lvl="1" indent="-180975" algn="just" fontAlgn="base">
              <a:spcAft>
                <a:spcPts val="1000"/>
              </a:spcAft>
              <a:buFont typeface="나눔스퀘어라운드 Regular" panose="020B0600000101010101" pitchFamily="50" charset="-127"/>
              <a:buChar char="☞"/>
            </a:pP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예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뉴스기사는 정보전달을 위해 개인의 의견을 배제하고 과거사실만을 기술하므로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의사결정을 위해 직접적으로 사용하기 어려움</a:t>
            </a:r>
            <a:endParaRPr lang="en-US" altLang="ko-KR" sz="1400" kern="0" spc="-50" dirty="0">
              <a:solidFill>
                <a:srgbClr val="000000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80975" marR="0" lvl="0" indent="-180975" algn="just" fontAlgn="base" latinLnBrk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본프로젝트에서는 뉴스기사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 err="1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토론방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 등 데이터 소스를 다양화 하여 데이터별 특징적 한계를 최소화 함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180975" marR="0" lvl="0" indent="-180975" algn="just" fontAlgn="base" latinLnBrk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또한</a:t>
            </a:r>
            <a:r>
              <a:rPr lang="en-US" altLang="ko-KR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>
                <a:solidFill>
                  <a:srgbClr val="000000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최적의 모델을 도출하기 위해 </a:t>
            </a: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라이브러리를 사용하여 여러 모델을 개발하고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비교분석을 통해 최종 모델을 선발하려고 함</a:t>
            </a:r>
            <a:r>
              <a:rPr lang="en-US" altLang="ko-KR" sz="1400" kern="0" spc="-50" dirty="0"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400" kern="0" spc="-50" dirty="0">
              <a:solidFill>
                <a:srgbClr val="000000"/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3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CE748A5-6ED7-F219-BCF9-6F852898FA47}"/>
              </a:ext>
            </a:extLst>
          </p:cNvPr>
          <p:cNvSpPr/>
          <p:nvPr/>
        </p:nvSpPr>
        <p:spPr>
          <a:xfrm>
            <a:off x="8913765" y="1845884"/>
            <a:ext cx="3027871" cy="39767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개발 프레임워크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B0412F-BAEB-2B88-391E-AF208097EC7E}"/>
              </a:ext>
            </a:extLst>
          </p:cNvPr>
          <p:cNvSpPr/>
          <p:nvPr/>
        </p:nvSpPr>
        <p:spPr>
          <a:xfrm>
            <a:off x="2064640" y="1846048"/>
            <a:ext cx="3223228" cy="39767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78290-11E8-E0F3-9FF6-54A7DADF1592}"/>
              </a:ext>
            </a:extLst>
          </p:cNvPr>
          <p:cNvSpPr/>
          <p:nvPr/>
        </p:nvSpPr>
        <p:spPr>
          <a:xfrm>
            <a:off x="5469643" y="2132904"/>
            <a:ext cx="3270730" cy="141526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A13F795-2D95-4BD8-5EB6-C5BC012751D8}"/>
              </a:ext>
            </a:extLst>
          </p:cNvPr>
          <p:cNvSpPr/>
          <p:nvPr/>
        </p:nvSpPr>
        <p:spPr>
          <a:xfrm>
            <a:off x="2018156" y="1445717"/>
            <a:ext cx="3418634" cy="365819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준비</a:t>
            </a: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8CB43930-3B89-707B-7177-7214F3BC2DE7}"/>
              </a:ext>
            </a:extLst>
          </p:cNvPr>
          <p:cNvSpPr/>
          <p:nvPr/>
        </p:nvSpPr>
        <p:spPr>
          <a:xfrm>
            <a:off x="5452618" y="1445713"/>
            <a:ext cx="3377346" cy="36580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개발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B1DA65E2-27E6-AB4B-17EF-ABA4556381F6}"/>
              </a:ext>
            </a:extLst>
          </p:cNvPr>
          <p:cNvSpPr/>
          <p:nvPr/>
        </p:nvSpPr>
        <p:spPr>
          <a:xfrm>
            <a:off x="8873763" y="1445713"/>
            <a:ext cx="3027871" cy="36580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단계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성능 평가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1077BD7-4516-BB77-52AE-1E72E4135473}"/>
              </a:ext>
            </a:extLst>
          </p:cNvPr>
          <p:cNvSpPr/>
          <p:nvPr/>
        </p:nvSpPr>
        <p:spPr>
          <a:xfrm>
            <a:off x="1225183" y="1846049"/>
            <a:ext cx="612476" cy="3976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내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F3F32F-3467-FA6D-2825-680CBA02A5CC}"/>
              </a:ext>
            </a:extLst>
          </p:cNvPr>
          <p:cNvSpPr/>
          <p:nvPr/>
        </p:nvSpPr>
        <p:spPr>
          <a:xfrm>
            <a:off x="1225183" y="5894693"/>
            <a:ext cx="612476" cy="7222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산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</a:t>
            </a:r>
            <a:endParaRPr lang="en-US" altLang="ko-KR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8C7B56-50FB-6AAD-7F8B-4FD22C3A9FB8}"/>
              </a:ext>
            </a:extLst>
          </p:cNvPr>
          <p:cNvSpPr/>
          <p:nvPr/>
        </p:nvSpPr>
        <p:spPr>
          <a:xfrm>
            <a:off x="2074165" y="5894693"/>
            <a:ext cx="3207063" cy="7222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데이터셋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352514-DA4A-DFD2-8BC2-0FA80C938EBD}"/>
              </a:ext>
            </a:extLst>
          </p:cNvPr>
          <p:cNvSpPr/>
          <p:nvPr/>
        </p:nvSpPr>
        <p:spPr>
          <a:xfrm>
            <a:off x="5454619" y="5894693"/>
            <a:ext cx="3295279" cy="7222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주가예측모델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총 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577E6-0185-897E-EDF1-389160DB01EB}"/>
              </a:ext>
            </a:extLst>
          </p:cNvPr>
          <p:cNvSpPr/>
          <p:nvPr/>
        </p:nvSpPr>
        <p:spPr>
          <a:xfrm>
            <a:off x="8913764" y="5894693"/>
            <a:ext cx="3027871" cy="7222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모델성능평가표</a:t>
            </a:r>
            <a:endParaRPr lang="en-US" altLang="ko-KR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모의투자결과표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D109594-0313-A08B-1426-C8540077EADE}"/>
              </a:ext>
            </a:extLst>
          </p:cNvPr>
          <p:cNvSpPr/>
          <p:nvPr/>
        </p:nvSpPr>
        <p:spPr>
          <a:xfrm>
            <a:off x="3694747" y="2813763"/>
            <a:ext cx="1220257" cy="330677"/>
          </a:xfrm>
          <a:prstGeom prst="roundRect">
            <a:avLst>
              <a:gd name="adj" fmla="val 243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주가데이터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1595C7F8-7467-44E7-67B9-FBF56769CC33}"/>
              </a:ext>
            </a:extLst>
          </p:cNvPr>
          <p:cNvSpPr/>
          <p:nvPr/>
        </p:nvSpPr>
        <p:spPr>
          <a:xfrm>
            <a:off x="3498392" y="3290754"/>
            <a:ext cx="362309" cy="94623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D7E6FD-4E02-41EC-3F58-7F2FEAAAE279}"/>
              </a:ext>
            </a:extLst>
          </p:cNvPr>
          <p:cNvSpPr/>
          <p:nvPr/>
        </p:nvSpPr>
        <p:spPr>
          <a:xfrm>
            <a:off x="2591868" y="3594545"/>
            <a:ext cx="2124522" cy="297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 정제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08C94B6-9213-9EFC-4300-0ECF36FB8154}"/>
              </a:ext>
            </a:extLst>
          </p:cNvPr>
          <p:cNvSpPr/>
          <p:nvPr/>
        </p:nvSpPr>
        <p:spPr>
          <a:xfrm>
            <a:off x="9791650" y="5420973"/>
            <a:ext cx="1327956" cy="259744"/>
          </a:xfrm>
          <a:prstGeom prst="roundRect">
            <a:avLst>
              <a:gd name="adj" fmla="val 28402"/>
            </a:avLst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최종모델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10EE66-35F3-169C-2972-E1E5073AAB21}"/>
              </a:ext>
            </a:extLst>
          </p:cNvPr>
          <p:cNvSpPr/>
          <p:nvPr/>
        </p:nvSpPr>
        <p:spPr>
          <a:xfrm>
            <a:off x="5469644" y="4343400"/>
            <a:ext cx="3270730" cy="147942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93242A-6797-6D22-DE5B-4B4BD327C45F}"/>
              </a:ext>
            </a:extLst>
          </p:cNvPr>
          <p:cNvSpPr/>
          <p:nvPr/>
        </p:nvSpPr>
        <p:spPr>
          <a:xfrm>
            <a:off x="7893689" y="4424528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spc="-1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4B8B672A-51D3-EC0C-7BD2-1D505CE85EDE}"/>
              </a:ext>
            </a:extLst>
          </p:cNvPr>
          <p:cNvSpPr/>
          <p:nvPr/>
        </p:nvSpPr>
        <p:spPr>
          <a:xfrm flipV="1">
            <a:off x="5421853" y="3571197"/>
            <a:ext cx="3319828" cy="477134"/>
          </a:xfrm>
          <a:prstGeom prst="triangle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7BB4DA-35A5-07A9-6D93-DCB47B3F25F7}"/>
              </a:ext>
            </a:extLst>
          </p:cNvPr>
          <p:cNvSpPr/>
          <p:nvPr/>
        </p:nvSpPr>
        <p:spPr>
          <a:xfrm>
            <a:off x="5469644" y="4071885"/>
            <a:ext cx="3270730" cy="2523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주가예측 모델 도출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D79A90-1095-A25F-1C38-A71912E92039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효율적인 프로젝트 수행을 위한 단계별 프레임워크를 사전 수립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476801-602E-1905-E47B-219BC044759B}"/>
              </a:ext>
            </a:extLst>
          </p:cNvPr>
          <p:cNvSpPr/>
          <p:nvPr/>
        </p:nvSpPr>
        <p:spPr>
          <a:xfrm>
            <a:off x="7917697" y="4577235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spc="-1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F964172-149A-2442-DF83-EE9914F43A8A}"/>
              </a:ext>
            </a:extLst>
          </p:cNvPr>
          <p:cNvSpPr/>
          <p:nvPr/>
        </p:nvSpPr>
        <p:spPr>
          <a:xfrm>
            <a:off x="7941705" y="4710349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E7B4F-2115-3AAF-B6DE-82E36D54CE7F}"/>
              </a:ext>
            </a:extLst>
          </p:cNvPr>
          <p:cNvGrpSpPr/>
          <p:nvPr/>
        </p:nvGrpSpPr>
        <p:grpSpPr>
          <a:xfrm>
            <a:off x="8258810" y="5125261"/>
            <a:ext cx="45719" cy="252077"/>
            <a:chOff x="8230235" y="5145803"/>
            <a:chExt cx="45719" cy="25207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75AF461-D185-D8CA-8A5E-40C4BE5FF9EC}"/>
                </a:ext>
              </a:extLst>
            </p:cNvPr>
            <p:cNvSpPr/>
            <p:nvPr/>
          </p:nvSpPr>
          <p:spPr>
            <a:xfrm>
              <a:off x="8230235" y="5145803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37A1B3-CB83-5A68-0E26-4671764D9324}"/>
                </a:ext>
              </a:extLst>
            </p:cNvPr>
            <p:cNvSpPr/>
            <p:nvPr/>
          </p:nvSpPr>
          <p:spPr>
            <a:xfrm>
              <a:off x="8230235" y="5248982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932A80-514C-F2DD-BB6A-94ACE1A39BA4}"/>
                </a:ext>
              </a:extLst>
            </p:cNvPr>
            <p:cNvSpPr/>
            <p:nvPr/>
          </p:nvSpPr>
          <p:spPr>
            <a:xfrm>
              <a:off x="8230235" y="5352161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C2CFABC-69E5-BC68-906F-234CA80ADD10}"/>
              </a:ext>
            </a:extLst>
          </p:cNvPr>
          <p:cNvSpPr/>
          <p:nvPr/>
        </p:nvSpPr>
        <p:spPr>
          <a:xfrm>
            <a:off x="7941705" y="5446844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3059B292-2C0D-38DE-3700-95759836FF7B}"/>
              </a:ext>
            </a:extLst>
          </p:cNvPr>
          <p:cNvSpPr/>
          <p:nvPr/>
        </p:nvSpPr>
        <p:spPr>
          <a:xfrm rot="16200000">
            <a:off x="7588260" y="4987089"/>
            <a:ext cx="362309" cy="25473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4C68B6B-5C68-4277-0B70-EBF3167771DC}"/>
              </a:ext>
            </a:extLst>
          </p:cNvPr>
          <p:cNvSpPr/>
          <p:nvPr/>
        </p:nvSpPr>
        <p:spPr>
          <a:xfrm>
            <a:off x="3694748" y="2387479"/>
            <a:ext cx="1220257" cy="330677"/>
          </a:xfrm>
          <a:prstGeom prst="roundRect">
            <a:avLst>
              <a:gd name="adj" fmla="val 243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자연어데이터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70C253-C2C3-356A-05CA-57DDBA42CD12}"/>
              </a:ext>
            </a:extLst>
          </p:cNvPr>
          <p:cNvSpPr/>
          <p:nvPr/>
        </p:nvSpPr>
        <p:spPr>
          <a:xfrm>
            <a:off x="2187289" y="1940438"/>
            <a:ext cx="2988025" cy="2464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endParaRPr lang="ko-KR" altLang="en-US" sz="1100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7F05B18-48BB-0C53-9293-5C5C0F1B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26" y="4698413"/>
            <a:ext cx="943122" cy="94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F13BA5-20B4-8222-2F90-9AF4311FC703}"/>
              </a:ext>
            </a:extLst>
          </p:cNvPr>
          <p:cNvSpPr/>
          <p:nvPr/>
        </p:nvSpPr>
        <p:spPr>
          <a:xfrm>
            <a:off x="2187289" y="4353679"/>
            <a:ext cx="2988025" cy="2464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정제된 학습용 데이터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F893F0F3-0CB4-0493-FC69-2E6E9C21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19" y="2345708"/>
            <a:ext cx="945047" cy="94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1BB5CF7-1D23-6152-46BA-FC98E1C6B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31" y="2188423"/>
            <a:ext cx="951647" cy="95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0AE1F-B307-3C99-30E1-E12AA26397FB}"/>
              </a:ext>
            </a:extLst>
          </p:cNvPr>
          <p:cNvSpPr txBox="1"/>
          <p:nvPr/>
        </p:nvSpPr>
        <p:spPr>
          <a:xfrm>
            <a:off x="5612192" y="3109848"/>
            <a:ext cx="729687" cy="2616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>
            <a:defPPr>
              <a:defRPr lang="ko-KR"/>
            </a:defPPr>
            <a:lvl1pPr algn="ctr">
              <a:defRPr sz="110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사례조사</a:t>
            </a:r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BA78F10B-E17B-CFF8-DCBB-AEB7A38DC3B3}"/>
              </a:ext>
            </a:extLst>
          </p:cNvPr>
          <p:cNvSpPr/>
          <p:nvPr/>
        </p:nvSpPr>
        <p:spPr>
          <a:xfrm rot="16200000">
            <a:off x="6467445" y="2585112"/>
            <a:ext cx="260946" cy="27207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A46A2C-76C8-601C-58D5-33D0BA33AAC3}"/>
              </a:ext>
            </a:extLst>
          </p:cNvPr>
          <p:cNvSpPr txBox="1"/>
          <p:nvPr/>
        </p:nvSpPr>
        <p:spPr>
          <a:xfrm>
            <a:off x="6921549" y="3109848"/>
            <a:ext cx="1614361" cy="2616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>
            <a:defPPr>
              <a:defRPr lang="ko-KR"/>
            </a:defPPr>
            <a:lvl1pPr algn="ctr">
              <a:defRPr sz="110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/>
              <a:t>모델기획</a:t>
            </a:r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2FD0EA5-0A6F-7387-8886-FE5B4613695D}"/>
              </a:ext>
            </a:extLst>
          </p:cNvPr>
          <p:cNvSpPr/>
          <p:nvPr/>
        </p:nvSpPr>
        <p:spPr>
          <a:xfrm>
            <a:off x="9030717" y="1940176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14FE717-CDC3-3C16-7D35-C1C7AD664F56}"/>
              </a:ext>
            </a:extLst>
          </p:cNvPr>
          <p:cNvSpPr/>
          <p:nvPr/>
        </p:nvSpPr>
        <p:spPr>
          <a:xfrm>
            <a:off x="9488813" y="1948789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89EB0C5-2B80-AC19-7E45-364BC6D2D4B8}"/>
              </a:ext>
            </a:extLst>
          </p:cNvPr>
          <p:cNvSpPr/>
          <p:nvPr/>
        </p:nvSpPr>
        <p:spPr>
          <a:xfrm>
            <a:off x="9946909" y="1956548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9F81EB3-A0FD-8DB2-5084-60F20B4BCF06}"/>
              </a:ext>
            </a:extLst>
          </p:cNvPr>
          <p:cNvSpPr/>
          <p:nvPr/>
        </p:nvSpPr>
        <p:spPr>
          <a:xfrm>
            <a:off x="11183307" y="1975877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440275A-CFB6-0122-21E6-B29F7262FA7B}"/>
              </a:ext>
            </a:extLst>
          </p:cNvPr>
          <p:cNvGrpSpPr/>
          <p:nvPr/>
        </p:nvGrpSpPr>
        <p:grpSpPr>
          <a:xfrm rot="5400000">
            <a:off x="10865687" y="1980637"/>
            <a:ext cx="45719" cy="252077"/>
            <a:chOff x="8230235" y="5145803"/>
            <a:chExt cx="45719" cy="252077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559F156-4552-750D-41B9-477A7C98F2C3}"/>
                </a:ext>
              </a:extLst>
            </p:cNvPr>
            <p:cNvSpPr/>
            <p:nvPr/>
          </p:nvSpPr>
          <p:spPr>
            <a:xfrm>
              <a:off x="8230235" y="5145803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E403CAF-B865-CA04-CF84-82EC2F8DB7A6}"/>
                </a:ext>
              </a:extLst>
            </p:cNvPr>
            <p:cNvSpPr/>
            <p:nvPr/>
          </p:nvSpPr>
          <p:spPr>
            <a:xfrm>
              <a:off x="8230235" y="5248982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7422D65-BBED-E4C2-83DB-B1A3BC708B37}"/>
                </a:ext>
              </a:extLst>
            </p:cNvPr>
            <p:cNvSpPr/>
            <p:nvPr/>
          </p:nvSpPr>
          <p:spPr>
            <a:xfrm>
              <a:off x="8230235" y="5352161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3CBA6B7-5399-3FF5-4AF4-D45EB0A84A9D}"/>
              </a:ext>
            </a:extLst>
          </p:cNvPr>
          <p:cNvGrpSpPr/>
          <p:nvPr/>
        </p:nvGrpSpPr>
        <p:grpSpPr>
          <a:xfrm>
            <a:off x="9137804" y="2493706"/>
            <a:ext cx="2638390" cy="1038010"/>
            <a:chOff x="4650527" y="1849994"/>
            <a:chExt cx="2922780" cy="20031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A714292-4996-67DA-5D95-8F1F22AE3A97}"/>
                </a:ext>
              </a:extLst>
            </p:cNvPr>
            <p:cNvSpPr/>
            <p:nvPr/>
          </p:nvSpPr>
          <p:spPr>
            <a:xfrm>
              <a:off x="5788947" y="3260504"/>
              <a:ext cx="644895" cy="59267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수동 연산 7">
              <a:extLst>
                <a:ext uri="{FF2B5EF4-FFF2-40B4-BE49-F238E27FC236}">
                  <a16:creationId xmlns:a16="http://schemas.microsoft.com/office/drawing/2014/main" id="{A83F733D-8AD3-DC60-C2E6-A612BE53F994}"/>
                </a:ext>
              </a:extLst>
            </p:cNvPr>
            <p:cNvSpPr/>
            <p:nvPr/>
          </p:nvSpPr>
          <p:spPr>
            <a:xfrm>
              <a:off x="4660052" y="2105545"/>
              <a:ext cx="2900304" cy="131405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6979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71"/>
                <a:gd name="connsiteX1" fmla="*/ 10000 w 10000"/>
                <a:gd name="connsiteY1" fmla="*/ 0 h 10071"/>
                <a:gd name="connsiteX2" fmla="*/ 6979 w 10000"/>
                <a:gd name="connsiteY2" fmla="*/ 10000 h 10071"/>
                <a:gd name="connsiteX3" fmla="*/ 3154 w 10000"/>
                <a:gd name="connsiteY3" fmla="*/ 10071 h 10071"/>
                <a:gd name="connsiteX4" fmla="*/ 0 w 10000"/>
                <a:gd name="connsiteY4" fmla="*/ 0 h 10071"/>
                <a:gd name="connsiteX0" fmla="*/ 0 w 11864"/>
                <a:gd name="connsiteY0" fmla="*/ 0 h 10071"/>
                <a:gd name="connsiteX1" fmla="*/ 11864 w 11864"/>
                <a:gd name="connsiteY1" fmla="*/ 0 h 10071"/>
                <a:gd name="connsiteX2" fmla="*/ 8843 w 11864"/>
                <a:gd name="connsiteY2" fmla="*/ 10000 h 10071"/>
                <a:gd name="connsiteX3" fmla="*/ 5018 w 11864"/>
                <a:gd name="connsiteY3" fmla="*/ 10071 h 10071"/>
                <a:gd name="connsiteX4" fmla="*/ 0 w 11864"/>
                <a:gd name="connsiteY4" fmla="*/ 0 h 10071"/>
                <a:gd name="connsiteX0" fmla="*/ 0 w 13728"/>
                <a:gd name="connsiteY0" fmla="*/ 71 h 10142"/>
                <a:gd name="connsiteX1" fmla="*/ 13728 w 13728"/>
                <a:gd name="connsiteY1" fmla="*/ 0 h 10142"/>
                <a:gd name="connsiteX2" fmla="*/ 8843 w 13728"/>
                <a:gd name="connsiteY2" fmla="*/ 10071 h 10142"/>
                <a:gd name="connsiteX3" fmla="*/ 5018 w 13728"/>
                <a:gd name="connsiteY3" fmla="*/ 10142 h 10142"/>
                <a:gd name="connsiteX4" fmla="*/ 0 w 13728"/>
                <a:gd name="connsiteY4" fmla="*/ 71 h 10142"/>
                <a:gd name="connsiteX0" fmla="*/ 0 w 15667"/>
                <a:gd name="connsiteY0" fmla="*/ 142 h 10142"/>
                <a:gd name="connsiteX1" fmla="*/ 15667 w 15667"/>
                <a:gd name="connsiteY1" fmla="*/ 0 h 10142"/>
                <a:gd name="connsiteX2" fmla="*/ 10782 w 15667"/>
                <a:gd name="connsiteY2" fmla="*/ 10071 h 10142"/>
                <a:gd name="connsiteX3" fmla="*/ 6957 w 15667"/>
                <a:gd name="connsiteY3" fmla="*/ 10142 h 10142"/>
                <a:gd name="connsiteX4" fmla="*/ 0 w 15667"/>
                <a:gd name="connsiteY4" fmla="*/ 142 h 10142"/>
                <a:gd name="connsiteX0" fmla="*/ 0 w 17321"/>
                <a:gd name="connsiteY0" fmla="*/ 142 h 10142"/>
                <a:gd name="connsiteX1" fmla="*/ 17321 w 17321"/>
                <a:gd name="connsiteY1" fmla="*/ 0 h 10142"/>
                <a:gd name="connsiteX2" fmla="*/ 10782 w 17321"/>
                <a:gd name="connsiteY2" fmla="*/ 10071 h 10142"/>
                <a:gd name="connsiteX3" fmla="*/ 6957 w 17321"/>
                <a:gd name="connsiteY3" fmla="*/ 10142 h 10142"/>
                <a:gd name="connsiteX4" fmla="*/ 0 w 17321"/>
                <a:gd name="connsiteY4" fmla="*/ 142 h 10142"/>
                <a:gd name="connsiteX0" fmla="*/ 0 w 17435"/>
                <a:gd name="connsiteY0" fmla="*/ 71 h 10071"/>
                <a:gd name="connsiteX1" fmla="*/ 17435 w 17435"/>
                <a:gd name="connsiteY1" fmla="*/ 0 h 10071"/>
                <a:gd name="connsiteX2" fmla="*/ 10782 w 17435"/>
                <a:gd name="connsiteY2" fmla="*/ 10000 h 10071"/>
                <a:gd name="connsiteX3" fmla="*/ 6957 w 17435"/>
                <a:gd name="connsiteY3" fmla="*/ 10071 h 10071"/>
                <a:gd name="connsiteX4" fmla="*/ 0 w 17435"/>
                <a:gd name="connsiteY4" fmla="*/ 71 h 10071"/>
                <a:gd name="connsiteX0" fmla="*/ 0 w 17435"/>
                <a:gd name="connsiteY0" fmla="*/ 71 h 10000"/>
                <a:gd name="connsiteX1" fmla="*/ 17435 w 17435"/>
                <a:gd name="connsiteY1" fmla="*/ 0 h 10000"/>
                <a:gd name="connsiteX2" fmla="*/ 10782 w 17435"/>
                <a:gd name="connsiteY2" fmla="*/ 10000 h 10000"/>
                <a:gd name="connsiteX3" fmla="*/ 6786 w 17435"/>
                <a:gd name="connsiteY3" fmla="*/ 9930 h 10000"/>
                <a:gd name="connsiteX4" fmla="*/ 0 w 17435"/>
                <a:gd name="connsiteY4" fmla="*/ 71 h 10000"/>
                <a:gd name="connsiteX0" fmla="*/ 0 w 17492"/>
                <a:gd name="connsiteY0" fmla="*/ 71 h 10000"/>
                <a:gd name="connsiteX1" fmla="*/ 17492 w 17492"/>
                <a:gd name="connsiteY1" fmla="*/ 0 h 10000"/>
                <a:gd name="connsiteX2" fmla="*/ 10782 w 17492"/>
                <a:gd name="connsiteY2" fmla="*/ 10000 h 10000"/>
                <a:gd name="connsiteX3" fmla="*/ 6786 w 17492"/>
                <a:gd name="connsiteY3" fmla="*/ 9930 h 10000"/>
                <a:gd name="connsiteX4" fmla="*/ 0 w 17492"/>
                <a:gd name="connsiteY4" fmla="*/ 71 h 10000"/>
                <a:gd name="connsiteX0" fmla="*/ 0 w 17492"/>
                <a:gd name="connsiteY0" fmla="*/ 0 h 9929"/>
                <a:gd name="connsiteX1" fmla="*/ 17492 w 17492"/>
                <a:gd name="connsiteY1" fmla="*/ 141 h 9929"/>
                <a:gd name="connsiteX2" fmla="*/ 10782 w 17492"/>
                <a:gd name="connsiteY2" fmla="*/ 9929 h 9929"/>
                <a:gd name="connsiteX3" fmla="*/ 6786 w 17492"/>
                <a:gd name="connsiteY3" fmla="*/ 9859 h 9929"/>
                <a:gd name="connsiteX4" fmla="*/ 0 w 17492"/>
                <a:gd name="connsiteY4" fmla="*/ 0 h 9929"/>
                <a:gd name="connsiteX0" fmla="*/ 0 w 10033"/>
                <a:gd name="connsiteY0" fmla="*/ 0 h 10000"/>
                <a:gd name="connsiteX1" fmla="*/ 10033 w 10033"/>
                <a:gd name="connsiteY1" fmla="*/ 71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10000"/>
                <a:gd name="connsiteX1" fmla="*/ 10033 w 10033"/>
                <a:gd name="connsiteY1" fmla="*/ 71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10000"/>
                <a:gd name="connsiteX1" fmla="*/ 10033 w 10033"/>
                <a:gd name="connsiteY1" fmla="*/ 35 h 10000"/>
                <a:gd name="connsiteX2" fmla="*/ 6164 w 10033"/>
                <a:gd name="connsiteY2" fmla="*/ 10000 h 10000"/>
                <a:gd name="connsiteX3" fmla="*/ 3879 w 10033"/>
                <a:gd name="connsiteY3" fmla="*/ 9929 h 10000"/>
                <a:gd name="connsiteX4" fmla="*/ 0 w 10033"/>
                <a:gd name="connsiteY4" fmla="*/ 0 h 10000"/>
                <a:gd name="connsiteX0" fmla="*/ 0 w 10033"/>
                <a:gd name="connsiteY0" fmla="*/ 0 h 9929"/>
                <a:gd name="connsiteX1" fmla="*/ 10033 w 10033"/>
                <a:gd name="connsiteY1" fmla="*/ 35 h 9929"/>
                <a:gd name="connsiteX2" fmla="*/ 6164 w 10033"/>
                <a:gd name="connsiteY2" fmla="*/ 9892 h 9929"/>
                <a:gd name="connsiteX3" fmla="*/ 3879 w 10033"/>
                <a:gd name="connsiteY3" fmla="*/ 9929 h 9929"/>
                <a:gd name="connsiteX4" fmla="*/ 0 w 10033"/>
                <a:gd name="connsiteY4" fmla="*/ 0 h 9929"/>
                <a:gd name="connsiteX0" fmla="*/ 0 w 10000"/>
                <a:gd name="connsiteY0" fmla="*/ 0 h 10000"/>
                <a:gd name="connsiteX1" fmla="*/ 10000 w 10000"/>
                <a:gd name="connsiteY1" fmla="*/ 35 h 10000"/>
                <a:gd name="connsiteX2" fmla="*/ 6128 w 10000"/>
                <a:gd name="connsiteY2" fmla="*/ 9999 h 10000"/>
                <a:gd name="connsiteX3" fmla="*/ 3866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35"/>
                  </a:lnTo>
                  <a:lnTo>
                    <a:pt x="6128" y="9999"/>
                  </a:lnTo>
                  <a:lnTo>
                    <a:pt x="3866" y="10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7DCDB6DA-7C8C-A2F4-09AE-A4706A87DDB8}"/>
                </a:ext>
              </a:extLst>
            </p:cNvPr>
            <p:cNvSpPr/>
            <p:nvPr/>
          </p:nvSpPr>
          <p:spPr>
            <a:xfrm>
              <a:off x="4650527" y="1849994"/>
              <a:ext cx="2922780" cy="4658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2D9651A-D1FD-6C2E-A334-4B72B4055DB3}"/>
              </a:ext>
            </a:extLst>
          </p:cNvPr>
          <p:cNvSpPr/>
          <p:nvPr/>
        </p:nvSpPr>
        <p:spPr>
          <a:xfrm>
            <a:off x="9375973" y="3926272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AB38A2A-CCFD-867B-C0FC-8BDEF343D2E8}"/>
              </a:ext>
            </a:extLst>
          </p:cNvPr>
          <p:cNvSpPr/>
          <p:nvPr/>
        </p:nvSpPr>
        <p:spPr>
          <a:xfrm>
            <a:off x="10142583" y="3926272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EB325B0-BB4F-E7E1-115B-5515B603B239}"/>
              </a:ext>
            </a:extLst>
          </p:cNvPr>
          <p:cNvSpPr/>
          <p:nvPr/>
        </p:nvSpPr>
        <p:spPr>
          <a:xfrm>
            <a:off x="10913636" y="3926272"/>
            <a:ext cx="641831" cy="250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Model</a:t>
            </a:r>
            <a:endParaRPr lang="ko-KR" altLang="en-US" sz="1000" b="1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0A05F335-B911-E656-D75F-39FA01361B12}"/>
              </a:ext>
            </a:extLst>
          </p:cNvPr>
          <p:cNvSpPr/>
          <p:nvPr/>
        </p:nvSpPr>
        <p:spPr>
          <a:xfrm>
            <a:off x="10154928" y="3582202"/>
            <a:ext cx="607580" cy="274739"/>
          </a:xfrm>
          <a:prstGeom prst="downArrow">
            <a:avLst>
              <a:gd name="adj1" fmla="val 46191"/>
              <a:gd name="adj2" fmla="val 524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87DD72B3-1F91-70AB-C850-BE1C5A40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819" y="2342357"/>
            <a:ext cx="302699" cy="3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0">
            <a:extLst>
              <a:ext uri="{FF2B5EF4-FFF2-40B4-BE49-F238E27FC236}">
                <a16:creationId xmlns:a16="http://schemas.microsoft.com/office/drawing/2014/main" id="{701D123B-BBE8-2B33-6AFF-8DC53D67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8545">
            <a:off x="9545538" y="2348167"/>
            <a:ext cx="302699" cy="3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0">
            <a:extLst>
              <a:ext uri="{FF2B5EF4-FFF2-40B4-BE49-F238E27FC236}">
                <a16:creationId xmlns:a16="http://schemas.microsoft.com/office/drawing/2014/main" id="{CABC0C3A-445D-4D92-DDCD-187F88AD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93191" y="2352670"/>
            <a:ext cx="302699" cy="3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0">
            <a:extLst>
              <a:ext uri="{FF2B5EF4-FFF2-40B4-BE49-F238E27FC236}">
                <a16:creationId xmlns:a16="http://schemas.microsoft.com/office/drawing/2014/main" id="{D7FE9FEC-1DF8-C502-999C-DE3BBEB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455" flipH="1">
            <a:off x="11031958" y="2353617"/>
            <a:ext cx="302699" cy="3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A344EF2-8ACB-05B2-F432-E15E4B18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288732" y="2316442"/>
            <a:ext cx="333792" cy="3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DF8EAF0-97DD-2B1F-CD81-69565100E2C6}"/>
              </a:ext>
            </a:extLst>
          </p:cNvPr>
          <p:cNvSpPr/>
          <p:nvPr/>
        </p:nvSpPr>
        <p:spPr>
          <a:xfrm>
            <a:off x="9394738" y="2928122"/>
            <a:ext cx="2124522" cy="297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평가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성능평가표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</a:t>
            </a:r>
            <a:endParaRPr lang="ko-KR" altLang="en-US" sz="13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2" name="화살표: 아래쪽 91">
            <a:extLst>
              <a:ext uri="{FF2B5EF4-FFF2-40B4-BE49-F238E27FC236}">
                <a16:creationId xmlns:a16="http://schemas.microsoft.com/office/drawing/2014/main" id="{3A81C28A-BB10-AAB1-E751-5C79D8BD3160}"/>
              </a:ext>
            </a:extLst>
          </p:cNvPr>
          <p:cNvSpPr/>
          <p:nvPr/>
        </p:nvSpPr>
        <p:spPr>
          <a:xfrm>
            <a:off x="10288732" y="4291691"/>
            <a:ext cx="362309" cy="100648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A120FBD-8D9B-BEE3-E6DE-D049178D58FD}"/>
              </a:ext>
            </a:extLst>
          </p:cNvPr>
          <p:cNvSpPr/>
          <p:nvPr/>
        </p:nvSpPr>
        <p:spPr>
          <a:xfrm>
            <a:off x="9394738" y="4620854"/>
            <a:ext cx="2124522" cy="297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차 평가</a:t>
            </a:r>
            <a:r>
              <a:rPr lang="en-US" altLang="ko-KR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3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모의투자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8AC87A8-EE6F-2573-4935-82EC4233843D}"/>
              </a:ext>
            </a:extLst>
          </p:cNvPr>
          <p:cNvSpPr/>
          <p:nvPr/>
        </p:nvSpPr>
        <p:spPr>
          <a:xfrm>
            <a:off x="5469644" y="1872192"/>
            <a:ext cx="3270730" cy="2523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사전조사 및 모델 기획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27C2D8-C5F5-5648-7832-82D51D546C87}"/>
              </a:ext>
            </a:extLst>
          </p:cNvPr>
          <p:cNvSpPr/>
          <p:nvPr/>
        </p:nvSpPr>
        <p:spPr>
          <a:xfrm>
            <a:off x="6921550" y="2273383"/>
            <a:ext cx="1590353" cy="789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r>
              <a:rPr lang="en-US" altLang="ko-KR" sz="1000" b="1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 Types of Model</a:t>
            </a:r>
          </a:p>
          <a:p>
            <a:pPr marL="85725" indent="-85725">
              <a:buFontTx/>
              <a:buChar char="-"/>
            </a:pPr>
            <a:r>
              <a:rPr lang="en-US" altLang="ko-KR" sz="10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Logistic Regression</a:t>
            </a:r>
          </a:p>
          <a:p>
            <a:pPr marL="85725" indent="-85725">
              <a:buFontTx/>
              <a:buChar char="-"/>
            </a:pPr>
            <a:r>
              <a:rPr lang="en-US" altLang="ko-KR" sz="10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LSTM</a:t>
            </a:r>
          </a:p>
          <a:p>
            <a:pPr marL="85725" indent="-85725">
              <a:buFontTx/>
              <a:buChar char="-"/>
            </a:pPr>
            <a:r>
              <a:rPr lang="en-US" altLang="ko-KR" sz="1000" dirty="0">
                <a:solidFill>
                  <a:sysClr val="windowText" lastClr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BERT</a:t>
            </a:r>
            <a:endParaRPr lang="ko-KR" altLang="en-US" sz="1000" dirty="0">
              <a:solidFill>
                <a:sysClr val="windowText" lastClr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57ECCED-CDDC-5593-952D-B464465910D0}"/>
              </a:ext>
            </a:extLst>
          </p:cNvPr>
          <p:cNvGrpSpPr/>
          <p:nvPr/>
        </p:nvGrpSpPr>
        <p:grpSpPr>
          <a:xfrm>
            <a:off x="5537009" y="4423836"/>
            <a:ext cx="2062350" cy="1334169"/>
            <a:chOff x="7972598" y="2552561"/>
            <a:chExt cx="3626081" cy="2084219"/>
          </a:xfrm>
        </p:grpSpPr>
        <p:pic>
          <p:nvPicPr>
            <p:cNvPr id="71" name="table">
              <a:extLst>
                <a:ext uri="{FF2B5EF4-FFF2-40B4-BE49-F238E27FC236}">
                  <a16:creationId xmlns:a16="http://schemas.microsoft.com/office/drawing/2014/main" id="{8A11FC17-7B5F-D06E-F2C9-B3ED8DFDD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2598" y="2552561"/>
              <a:ext cx="3626081" cy="2084219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99C84D6-5A75-2675-263A-B627C1ECA2F2}"/>
                </a:ext>
              </a:extLst>
            </p:cNvPr>
            <p:cNvSpPr/>
            <p:nvPr/>
          </p:nvSpPr>
          <p:spPr>
            <a:xfrm>
              <a:off x="9958812" y="3018812"/>
              <a:ext cx="633742" cy="5863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table">
              <a:extLst>
                <a:ext uri="{FF2B5EF4-FFF2-40B4-BE49-F238E27FC236}">
                  <a16:creationId xmlns:a16="http://schemas.microsoft.com/office/drawing/2014/main" id="{C67C0676-9261-0715-D65A-A22166B61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987" t="21343" r="27544" b="70265"/>
            <a:stretch/>
          </p:blipFill>
          <p:spPr>
            <a:xfrm>
              <a:off x="9940830" y="3219261"/>
              <a:ext cx="669706" cy="174899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</p:pic>
      </p:grpSp>
    </p:spTree>
    <p:extLst>
      <p:ext uri="{BB962C8B-B14F-4D97-AF65-F5344CB8AC3E}">
        <p14:creationId xmlns:p14="http://schemas.microsoft.com/office/powerpoint/2010/main" val="375059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18060" y="261200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구성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97C7BF-D363-EEF4-2E74-56A4BC5B537D}"/>
              </a:ext>
            </a:extLst>
          </p:cNvPr>
          <p:cNvGrpSpPr/>
          <p:nvPr/>
        </p:nvGrpSpPr>
        <p:grpSpPr>
          <a:xfrm>
            <a:off x="1289776" y="3208130"/>
            <a:ext cx="10558169" cy="3011689"/>
            <a:chOff x="1353370" y="2278633"/>
            <a:chExt cx="6256130" cy="1535928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15A829E-3C83-750A-A3A1-4E9C1B5D4AEA}"/>
                </a:ext>
              </a:extLst>
            </p:cNvPr>
            <p:cNvSpPr/>
            <p:nvPr/>
          </p:nvSpPr>
          <p:spPr>
            <a:xfrm>
              <a:off x="1356360" y="2475770"/>
              <a:ext cx="1151890" cy="17843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PL(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팀장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EB6DE7C5-1620-21D1-EF9B-35624093E404}"/>
                </a:ext>
              </a:extLst>
            </p:cNvPr>
            <p:cNvSpPr/>
            <p:nvPr/>
          </p:nvSpPr>
          <p:spPr>
            <a:xfrm>
              <a:off x="2627630" y="2475770"/>
              <a:ext cx="1151890" cy="17843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DA/QA</a:t>
              </a:r>
              <a:endPara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07879880-9BBB-7F9C-F92D-23BE5A4C6C6D}"/>
                </a:ext>
              </a:extLst>
            </p:cNvPr>
            <p:cNvSpPr/>
            <p:nvPr/>
          </p:nvSpPr>
          <p:spPr>
            <a:xfrm>
              <a:off x="3917315" y="2480850"/>
              <a:ext cx="1151890" cy="17843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DA/BA</a:t>
              </a:r>
              <a:endPara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35A9FB6-8A25-07AF-6270-702ECBE6339E}"/>
                </a:ext>
              </a:extLst>
            </p:cNvPr>
            <p:cNvSpPr/>
            <p:nvPr/>
          </p:nvSpPr>
          <p:spPr>
            <a:xfrm>
              <a:off x="5177155" y="2475770"/>
              <a:ext cx="1151890" cy="17843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AA/BA</a:t>
              </a:r>
              <a:endPara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53488F6-D034-75A5-B155-C03D202EA02F}"/>
                </a:ext>
              </a:extLst>
            </p:cNvPr>
            <p:cNvSpPr/>
            <p:nvPr/>
          </p:nvSpPr>
          <p:spPr>
            <a:xfrm>
              <a:off x="1356360" y="2672907"/>
              <a:ext cx="1151890" cy="1141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프로젝트 실무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총괄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일정 관리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수집 및 가공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모델 개발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산출물 품질관리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결과보고서 작성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57345AD-7D0F-C4B4-B4AA-F5D33A9E94AF}"/>
                </a:ext>
              </a:extLst>
            </p:cNvPr>
            <p:cNvSpPr/>
            <p:nvPr/>
          </p:nvSpPr>
          <p:spPr>
            <a:xfrm>
              <a:off x="2627630" y="2672907"/>
              <a:ext cx="1151890" cy="1141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자연어 데이터 수집 기획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수집 및 가공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분석 및 예측 모델 개발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소스코드 품질관리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결과보고서 작성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E624D3A-EAEF-9FDC-D9F7-E2E7FB78259D}"/>
                </a:ext>
              </a:extLst>
            </p:cNvPr>
            <p:cNvSpPr/>
            <p:nvPr/>
          </p:nvSpPr>
          <p:spPr>
            <a:xfrm>
              <a:off x="3917315" y="2672907"/>
              <a:ext cx="1151890" cy="1141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주가 데이터 수집 기획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수집 및 가공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분석 및 예측 모델 개발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비즈니스 모델 개발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결과보고서 작성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D98BCA-E37F-6D36-74A6-07982C6A7161}"/>
                </a:ext>
              </a:extLst>
            </p:cNvPr>
            <p:cNvSpPr/>
            <p:nvPr/>
          </p:nvSpPr>
          <p:spPr>
            <a:xfrm>
              <a:off x="5177155" y="2672907"/>
              <a:ext cx="1151890" cy="1141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spc="-9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자연어데이터 분석 모델 로직 기획</a:t>
              </a:r>
              <a:endParaRPr lang="en-US" altLang="ko-KR" sz="1300" spc="-9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수집 및 가공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분석 및 예측 모델 개발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비즈니스 모델 개발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결과보고서 작성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AD452BE-5217-B093-3308-CA2520788B7A}"/>
                </a:ext>
              </a:extLst>
            </p:cNvPr>
            <p:cNvSpPr/>
            <p:nvPr/>
          </p:nvSpPr>
          <p:spPr>
            <a:xfrm>
              <a:off x="1353370" y="2278633"/>
              <a:ext cx="1151890" cy="197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오진영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044D382-82BA-58BD-000B-E7E9D81ED49E}"/>
                </a:ext>
              </a:extLst>
            </p:cNvPr>
            <p:cNvSpPr/>
            <p:nvPr/>
          </p:nvSpPr>
          <p:spPr>
            <a:xfrm>
              <a:off x="2650112" y="2278634"/>
              <a:ext cx="1151890" cy="197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구창회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8F97C6A-0861-7584-FA7C-EDD070E5E79D}"/>
                </a:ext>
              </a:extLst>
            </p:cNvPr>
            <p:cNvSpPr/>
            <p:nvPr/>
          </p:nvSpPr>
          <p:spPr>
            <a:xfrm>
              <a:off x="3939797" y="2283714"/>
              <a:ext cx="1151890" cy="197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박재형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44211-A0E1-1707-BCF6-5695434B2500}"/>
                </a:ext>
              </a:extLst>
            </p:cNvPr>
            <p:cNvSpPr/>
            <p:nvPr/>
          </p:nvSpPr>
          <p:spPr>
            <a:xfrm>
              <a:off x="5199637" y="2278634"/>
              <a:ext cx="1151890" cy="197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김세리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DEA0C2E-0537-FF65-1F7E-82D89CE1A74B}"/>
                </a:ext>
              </a:extLst>
            </p:cNvPr>
            <p:cNvSpPr/>
            <p:nvPr/>
          </p:nvSpPr>
          <p:spPr>
            <a:xfrm>
              <a:off x="6453505" y="2475770"/>
              <a:ext cx="1151890" cy="17843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AA/QA</a:t>
              </a:r>
              <a:endParaRPr lang="ko-KR" altLang="en-US" sz="1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A8A8DDD-6CEE-FBF7-CA57-02547619F341}"/>
                </a:ext>
              </a:extLst>
            </p:cNvPr>
            <p:cNvSpPr/>
            <p:nvPr/>
          </p:nvSpPr>
          <p:spPr>
            <a:xfrm>
              <a:off x="6453505" y="2672907"/>
              <a:ext cx="1151890" cy="1141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spc="-9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주가 데이터 예측 모델 로직 기획</a:t>
              </a:r>
              <a:endParaRPr lang="en-US" altLang="ko-KR" sz="1300" spc="-9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수집 및 가공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분석 및 예측 모델 개발</a:t>
              </a:r>
              <a:endParaRPr lang="en-US" altLang="ko-KR" sz="13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소스코드 품질관리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92081" indent="-92081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결과보고서 작성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07583BE-56DF-D98F-86FA-DB38289278F3}"/>
                </a:ext>
              </a:extLst>
            </p:cNvPr>
            <p:cNvSpPr/>
            <p:nvPr/>
          </p:nvSpPr>
          <p:spPr>
            <a:xfrm>
              <a:off x="6457610" y="2278634"/>
              <a:ext cx="1151890" cy="197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이재성</a:t>
              </a:r>
            </a:p>
          </p:txBody>
        </p:sp>
      </p:grpSp>
      <p:grpSp>
        <p:nvGrpSpPr>
          <p:cNvPr id="8202" name="그룹 8201">
            <a:extLst>
              <a:ext uri="{FF2B5EF4-FFF2-40B4-BE49-F238E27FC236}">
                <a16:creationId xmlns:a16="http://schemas.microsoft.com/office/drawing/2014/main" id="{398F24D7-F525-2094-EB49-2D1A9B8089C4}"/>
              </a:ext>
            </a:extLst>
          </p:cNvPr>
          <p:cNvGrpSpPr/>
          <p:nvPr/>
        </p:nvGrpSpPr>
        <p:grpSpPr>
          <a:xfrm>
            <a:off x="5874419" y="1851536"/>
            <a:ext cx="1429304" cy="1081614"/>
            <a:chOff x="6204800" y="2425689"/>
            <a:chExt cx="1078211" cy="81592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E59A921-BDD1-6716-9C34-BBDB19838B99}"/>
                </a:ext>
              </a:extLst>
            </p:cNvPr>
            <p:cNvGrpSpPr/>
            <p:nvPr/>
          </p:nvGrpSpPr>
          <p:grpSpPr>
            <a:xfrm>
              <a:off x="6204800" y="2425689"/>
              <a:ext cx="1078211" cy="815929"/>
              <a:chOff x="2385307" y="963704"/>
              <a:chExt cx="1078211" cy="815929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6C93AF55-84F3-6656-FF56-6F6508E119FA}"/>
                  </a:ext>
                </a:extLst>
              </p:cNvPr>
              <p:cNvGrpSpPr/>
              <p:nvPr/>
            </p:nvGrpSpPr>
            <p:grpSpPr>
              <a:xfrm>
                <a:off x="2385307" y="963704"/>
                <a:ext cx="1078211" cy="815929"/>
                <a:chOff x="3779848" y="84649"/>
                <a:chExt cx="2304497" cy="1743913"/>
              </a:xfrm>
            </p:grpSpPr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9E58896F-B323-6601-76A2-D45028446388}"/>
                    </a:ext>
                  </a:extLst>
                </p:cNvPr>
                <p:cNvGrpSpPr/>
                <p:nvPr/>
              </p:nvGrpSpPr>
              <p:grpSpPr>
                <a:xfrm>
                  <a:off x="4156860" y="387991"/>
                  <a:ext cx="1476375" cy="1440571"/>
                  <a:chOff x="3957048" y="29760"/>
                  <a:chExt cx="1476375" cy="1440571"/>
                </a:xfrm>
              </p:grpSpPr>
              <p:sp>
                <p:nvSpPr>
                  <p:cNvPr id="155" name="타원 154">
                    <a:extLst>
                      <a:ext uri="{FF2B5EF4-FFF2-40B4-BE49-F238E27FC236}">
                        <a16:creationId xmlns:a16="http://schemas.microsoft.com/office/drawing/2014/main" id="{5789B15C-EB69-E8EF-6FF6-6A42752A7BB0}"/>
                      </a:ext>
                    </a:extLst>
                  </p:cNvPr>
                  <p:cNvSpPr/>
                  <p:nvPr/>
                </p:nvSpPr>
                <p:spPr>
                  <a:xfrm>
                    <a:off x="3957048" y="29760"/>
                    <a:ext cx="1476375" cy="1440571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타원 155">
                    <a:extLst>
                      <a:ext uri="{FF2B5EF4-FFF2-40B4-BE49-F238E27FC236}">
                        <a16:creationId xmlns:a16="http://schemas.microsoft.com/office/drawing/2014/main" id="{F77E4397-F3DA-55E5-8CDE-18F6E757EE16}"/>
                      </a:ext>
                    </a:extLst>
                  </p:cNvPr>
                  <p:cNvSpPr/>
                  <p:nvPr/>
                </p:nvSpPr>
                <p:spPr>
                  <a:xfrm>
                    <a:off x="4182064" y="388700"/>
                    <a:ext cx="1026341" cy="100145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288DA705-BC9E-3326-DAB1-41EE0AB2B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8399" y="1070944"/>
                  <a:ext cx="159725" cy="12903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E56B518A-91A9-67AA-5F1C-3AD2102921CF}"/>
                    </a:ext>
                  </a:extLst>
                </p:cNvPr>
                <p:cNvSpPr/>
                <p:nvPr/>
              </p:nvSpPr>
              <p:spPr>
                <a:xfrm rot="4500000">
                  <a:off x="5022024" y="1235198"/>
                  <a:ext cx="66674" cy="10013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DEDD8EE2-4BED-3F15-B9F9-3AFBF8E8E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02546" y="1424313"/>
                  <a:ext cx="85724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C8174B74-DF8C-9AEC-2F2C-3C37FCFC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23342" y="1418491"/>
                  <a:ext cx="92304" cy="8884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02982433-4D6B-90C3-3EB0-683099A87C83}"/>
                    </a:ext>
                  </a:extLst>
                </p:cNvPr>
                <p:cNvSpPr/>
                <p:nvPr/>
              </p:nvSpPr>
              <p:spPr>
                <a:xfrm rot="18404552">
                  <a:off x="3878017" y="167693"/>
                  <a:ext cx="396934" cy="230846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DDEFEF70-69F2-2E10-C406-4CB1A6B1EE0D}"/>
                    </a:ext>
                  </a:extLst>
                </p:cNvPr>
                <p:cNvSpPr/>
                <p:nvPr/>
              </p:nvSpPr>
              <p:spPr>
                <a:xfrm rot="3977241">
                  <a:off x="5558683" y="171259"/>
                  <a:ext cx="412746" cy="24004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원호 152">
                  <a:extLst>
                    <a:ext uri="{FF2B5EF4-FFF2-40B4-BE49-F238E27FC236}">
                      <a16:creationId xmlns:a16="http://schemas.microsoft.com/office/drawing/2014/main" id="{4A87245C-3BE2-675D-0F14-0228D3B2FD7E}"/>
                    </a:ext>
                  </a:extLst>
                </p:cNvPr>
                <p:cNvSpPr/>
                <p:nvPr/>
              </p:nvSpPr>
              <p:spPr>
                <a:xfrm rot="16200000">
                  <a:off x="5037783" y="256573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원호 153">
                  <a:extLst>
                    <a:ext uri="{FF2B5EF4-FFF2-40B4-BE49-F238E27FC236}">
                      <a16:creationId xmlns:a16="http://schemas.microsoft.com/office/drawing/2014/main" id="{C5E4AE7A-0FF8-CD4B-485E-8AEF97631B65}"/>
                    </a:ext>
                  </a:extLst>
                </p:cNvPr>
                <p:cNvSpPr/>
                <p:nvPr/>
              </p:nvSpPr>
              <p:spPr>
                <a:xfrm rot="5400000" flipH="1">
                  <a:off x="3611514" y="262986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2619C271-EE03-F34C-1DAC-E6FE7574AA7D}"/>
                  </a:ext>
                </a:extLst>
              </p:cNvPr>
              <p:cNvSpPr/>
              <p:nvPr/>
            </p:nvSpPr>
            <p:spPr>
              <a:xfrm>
                <a:off x="2711559" y="1542996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7855875B-343D-C18B-2606-1DDE37263C9C}"/>
                  </a:ext>
                </a:extLst>
              </p:cNvPr>
              <p:cNvSpPr/>
              <p:nvPr/>
            </p:nvSpPr>
            <p:spPr>
              <a:xfrm>
                <a:off x="2991017" y="1545377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3096479D-B638-A95D-EE35-6753715447E0}"/>
                </a:ext>
              </a:extLst>
            </p:cNvPr>
            <p:cNvSpPr/>
            <p:nvPr/>
          </p:nvSpPr>
          <p:spPr>
            <a:xfrm rot="17100000" flipH="1">
              <a:off x="6645011" y="2962510"/>
              <a:ext cx="31195" cy="4684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FB9564FE-855D-6E31-584C-77687F6AD3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7737" y="2887149"/>
              <a:ext cx="74730" cy="603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22" name="그룹 8221">
            <a:extLst>
              <a:ext uri="{FF2B5EF4-FFF2-40B4-BE49-F238E27FC236}">
                <a16:creationId xmlns:a16="http://schemas.microsoft.com/office/drawing/2014/main" id="{C360020C-C81A-0BE2-5D01-864C2BBFA4A2}"/>
              </a:ext>
            </a:extLst>
          </p:cNvPr>
          <p:cNvGrpSpPr/>
          <p:nvPr/>
        </p:nvGrpSpPr>
        <p:grpSpPr>
          <a:xfrm>
            <a:off x="7991295" y="1822779"/>
            <a:ext cx="1461238" cy="1105780"/>
            <a:chOff x="8182808" y="2286505"/>
            <a:chExt cx="1078211" cy="815929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D81AF6C3-D42A-6668-5A05-72EB362E0FF7}"/>
                </a:ext>
              </a:extLst>
            </p:cNvPr>
            <p:cNvGrpSpPr/>
            <p:nvPr/>
          </p:nvGrpSpPr>
          <p:grpSpPr>
            <a:xfrm>
              <a:off x="8182808" y="2286505"/>
              <a:ext cx="1078211" cy="815929"/>
              <a:chOff x="2385307" y="963704"/>
              <a:chExt cx="1078211" cy="815929"/>
            </a:xfrm>
          </p:grpSpPr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9E4F3D3B-D3FA-FB23-B1C3-69177991ADB8}"/>
                  </a:ext>
                </a:extLst>
              </p:cNvPr>
              <p:cNvGrpSpPr/>
              <p:nvPr/>
            </p:nvGrpSpPr>
            <p:grpSpPr>
              <a:xfrm>
                <a:off x="2385307" y="963704"/>
                <a:ext cx="1078211" cy="815929"/>
                <a:chOff x="3779848" y="84649"/>
                <a:chExt cx="2304497" cy="1743913"/>
              </a:xfrm>
            </p:grpSpPr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FE6A3980-890F-869C-F691-F895F7C3BC34}"/>
                    </a:ext>
                  </a:extLst>
                </p:cNvPr>
                <p:cNvGrpSpPr/>
                <p:nvPr/>
              </p:nvGrpSpPr>
              <p:grpSpPr>
                <a:xfrm>
                  <a:off x="4156860" y="387991"/>
                  <a:ext cx="1476375" cy="1440571"/>
                  <a:chOff x="3957048" y="29760"/>
                  <a:chExt cx="1476375" cy="1440571"/>
                </a:xfrm>
              </p:grpSpPr>
              <p:sp>
                <p:nvSpPr>
                  <p:cNvPr id="195" name="타원 194">
                    <a:extLst>
                      <a:ext uri="{FF2B5EF4-FFF2-40B4-BE49-F238E27FC236}">
                        <a16:creationId xmlns:a16="http://schemas.microsoft.com/office/drawing/2014/main" id="{BA84F6C3-3D7E-DF54-E49A-2ED60A8FF291}"/>
                      </a:ext>
                    </a:extLst>
                  </p:cNvPr>
                  <p:cNvSpPr/>
                  <p:nvPr/>
                </p:nvSpPr>
                <p:spPr>
                  <a:xfrm>
                    <a:off x="3957048" y="29760"/>
                    <a:ext cx="1476375" cy="1440571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타원 195">
                    <a:extLst>
                      <a:ext uri="{FF2B5EF4-FFF2-40B4-BE49-F238E27FC236}">
                        <a16:creationId xmlns:a16="http://schemas.microsoft.com/office/drawing/2014/main" id="{261C6660-6E0E-4AB7-DF3D-6DB82B09A3FD}"/>
                      </a:ext>
                    </a:extLst>
                  </p:cNvPr>
                  <p:cNvSpPr/>
                  <p:nvPr/>
                </p:nvSpPr>
                <p:spPr>
                  <a:xfrm>
                    <a:off x="4182064" y="388700"/>
                    <a:ext cx="1026341" cy="100145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ACAE861A-BBE5-2B1E-CD6A-51C9AF5D2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87697" y="1070943"/>
                  <a:ext cx="159724" cy="1290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1959D120-3885-CB24-988F-1C3A1F7A7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3518" y="1070943"/>
                  <a:ext cx="159724" cy="1290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465BEB02-7E72-B56D-549C-83EA4870B02E}"/>
                    </a:ext>
                  </a:extLst>
                </p:cNvPr>
                <p:cNvSpPr/>
                <p:nvPr/>
              </p:nvSpPr>
              <p:spPr>
                <a:xfrm>
                  <a:off x="4740571" y="1235197"/>
                  <a:ext cx="66675" cy="10013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B2E2F9B1-923F-4D63-1284-04681184AC50}"/>
                    </a:ext>
                  </a:extLst>
                </p:cNvPr>
                <p:cNvSpPr/>
                <p:nvPr/>
              </p:nvSpPr>
              <p:spPr>
                <a:xfrm>
                  <a:off x="5032262" y="1235197"/>
                  <a:ext cx="66675" cy="10013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5642BA0D-C7C4-9204-3475-86C75DC81098}"/>
                    </a:ext>
                  </a:extLst>
                </p:cNvPr>
                <p:cNvCxnSpPr/>
                <p:nvPr/>
              </p:nvCxnSpPr>
              <p:spPr>
                <a:xfrm>
                  <a:off x="4800600" y="1428750"/>
                  <a:ext cx="57150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02D9CD01-D332-601F-BBAE-BEB4A0A57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07756" y="1419225"/>
                  <a:ext cx="85725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E5ED181F-A0E4-AB20-10AD-FEAB2F472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38700" y="1418492"/>
                  <a:ext cx="92304" cy="8884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64625A61-BB52-F7B6-19C8-47319046B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81013" y="1428750"/>
                  <a:ext cx="57150" cy="76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B53DF1E8-78B2-4074-D7C2-63E490B4986D}"/>
                    </a:ext>
                  </a:extLst>
                </p:cNvPr>
                <p:cNvSpPr/>
                <p:nvPr/>
              </p:nvSpPr>
              <p:spPr>
                <a:xfrm>
                  <a:off x="4852988" y="1447800"/>
                  <a:ext cx="130969" cy="16634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31B2A571-20D8-72C2-9556-122D898A4AB7}"/>
                    </a:ext>
                  </a:extLst>
                </p:cNvPr>
                <p:cNvSpPr/>
                <p:nvPr/>
              </p:nvSpPr>
              <p:spPr>
                <a:xfrm rot="18404552">
                  <a:off x="3878017" y="167693"/>
                  <a:ext cx="396934" cy="230846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0AF24D42-E478-59DE-62C4-67F404FFFC3C}"/>
                    </a:ext>
                  </a:extLst>
                </p:cNvPr>
                <p:cNvSpPr/>
                <p:nvPr/>
              </p:nvSpPr>
              <p:spPr>
                <a:xfrm rot="3977241">
                  <a:off x="5558683" y="171259"/>
                  <a:ext cx="412746" cy="24004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원호 192">
                  <a:extLst>
                    <a:ext uri="{FF2B5EF4-FFF2-40B4-BE49-F238E27FC236}">
                      <a16:creationId xmlns:a16="http://schemas.microsoft.com/office/drawing/2014/main" id="{27DC05C3-C285-7A3A-1513-8F936C215CEC}"/>
                    </a:ext>
                  </a:extLst>
                </p:cNvPr>
                <p:cNvSpPr/>
                <p:nvPr/>
              </p:nvSpPr>
              <p:spPr>
                <a:xfrm rot="16200000">
                  <a:off x="5037783" y="256573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원호 193">
                  <a:extLst>
                    <a:ext uri="{FF2B5EF4-FFF2-40B4-BE49-F238E27FC236}">
                      <a16:creationId xmlns:a16="http://schemas.microsoft.com/office/drawing/2014/main" id="{44EB9B6D-0FB6-9C3B-D059-029300B44CD0}"/>
                    </a:ext>
                  </a:extLst>
                </p:cNvPr>
                <p:cNvSpPr/>
                <p:nvPr/>
              </p:nvSpPr>
              <p:spPr>
                <a:xfrm rot="5400000" flipH="1">
                  <a:off x="3611514" y="262986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D35B1FE2-AFDF-C5F6-AC75-9027F3510964}"/>
                  </a:ext>
                </a:extLst>
              </p:cNvPr>
              <p:cNvSpPr/>
              <p:nvPr/>
            </p:nvSpPr>
            <p:spPr>
              <a:xfrm>
                <a:off x="2711559" y="1542996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0FE2BA10-8A6B-AD8E-FF1C-9799ADCC57B1}"/>
                  </a:ext>
                </a:extLst>
              </p:cNvPr>
              <p:cNvSpPr/>
              <p:nvPr/>
            </p:nvSpPr>
            <p:spPr>
              <a:xfrm>
                <a:off x="2991017" y="1545377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204" name="직선 연결선 8203">
              <a:extLst>
                <a:ext uri="{FF2B5EF4-FFF2-40B4-BE49-F238E27FC236}">
                  <a16:creationId xmlns:a16="http://schemas.microsoft.com/office/drawing/2014/main" id="{AD12043F-3AE4-2508-0D29-44240C486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1908" y="2822916"/>
              <a:ext cx="25968" cy="9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015793E-70DC-16CA-1F2E-DCE3E6C724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0887" y="2822992"/>
              <a:ext cx="25968" cy="9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23" name="그룹 8222">
            <a:extLst>
              <a:ext uri="{FF2B5EF4-FFF2-40B4-BE49-F238E27FC236}">
                <a16:creationId xmlns:a16="http://schemas.microsoft.com/office/drawing/2014/main" id="{7F2DB263-37A9-7A95-537B-14E2975F4453}"/>
              </a:ext>
            </a:extLst>
          </p:cNvPr>
          <p:cNvGrpSpPr/>
          <p:nvPr/>
        </p:nvGrpSpPr>
        <p:grpSpPr>
          <a:xfrm>
            <a:off x="10138403" y="1822779"/>
            <a:ext cx="1461238" cy="1105780"/>
            <a:chOff x="10329916" y="2286505"/>
            <a:chExt cx="1078211" cy="815929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67144E1D-9718-9268-6671-87EB92A30D78}"/>
                </a:ext>
              </a:extLst>
            </p:cNvPr>
            <p:cNvGrpSpPr/>
            <p:nvPr/>
          </p:nvGrpSpPr>
          <p:grpSpPr>
            <a:xfrm>
              <a:off x="10329916" y="2286505"/>
              <a:ext cx="1078211" cy="815929"/>
              <a:chOff x="2385307" y="963704"/>
              <a:chExt cx="1078211" cy="815929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0324A564-8D9E-2111-B6F3-5A8B9883217B}"/>
                  </a:ext>
                </a:extLst>
              </p:cNvPr>
              <p:cNvGrpSpPr/>
              <p:nvPr/>
            </p:nvGrpSpPr>
            <p:grpSpPr>
              <a:xfrm>
                <a:off x="2385307" y="963704"/>
                <a:ext cx="1078211" cy="815929"/>
                <a:chOff x="3779848" y="84649"/>
                <a:chExt cx="2304497" cy="1743913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D5A529E7-29AD-508C-BCEF-BC5C6F2B9DD0}"/>
                    </a:ext>
                  </a:extLst>
                </p:cNvPr>
                <p:cNvGrpSpPr/>
                <p:nvPr/>
              </p:nvGrpSpPr>
              <p:grpSpPr>
                <a:xfrm>
                  <a:off x="4156860" y="387991"/>
                  <a:ext cx="1476375" cy="1440571"/>
                  <a:chOff x="3957048" y="29760"/>
                  <a:chExt cx="1476375" cy="1440571"/>
                </a:xfrm>
              </p:grpSpPr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628C8F9-9F4B-0673-6111-4450CCF27A6A}"/>
                      </a:ext>
                    </a:extLst>
                  </p:cNvPr>
                  <p:cNvSpPr/>
                  <p:nvPr/>
                </p:nvSpPr>
                <p:spPr>
                  <a:xfrm>
                    <a:off x="3957048" y="29760"/>
                    <a:ext cx="1476375" cy="1440571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타원 215">
                    <a:extLst>
                      <a:ext uri="{FF2B5EF4-FFF2-40B4-BE49-F238E27FC236}">
                        <a16:creationId xmlns:a16="http://schemas.microsoft.com/office/drawing/2014/main" id="{F88A4C04-E4AD-0F62-EF41-2DB269FDF24D}"/>
                      </a:ext>
                    </a:extLst>
                  </p:cNvPr>
                  <p:cNvSpPr/>
                  <p:nvPr/>
                </p:nvSpPr>
                <p:spPr>
                  <a:xfrm>
                    <a:off x="4182064" y="388700"/>
                    <a:ext cx="1026341" cy="100145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AC4730E1-D033-BF45-38D1-DA47DB026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57164" y="1070943"/>
                  <a:ext cx="159723" cy="1290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C88D734C-89C6-4124-F8E1-35F81113FC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8607" y="1070943"/>
                  <a:ext cx="159723" cy="12902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>
                  <a:extLst>
                    <a:ext uri="{FF2B5EF4-FFF2-40B4-BE49-F238E27FC236}">
                      <a16:creationId xmlns:a16="http://schemas.microsoft.com/office/drawing/2014/main" id="{C187865A-D474-B42F-A9A6-20A57FA35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38700" y="1507333"/>
                  <a:ext cx="16850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1AFA0212-DB8E-2A6A-199C-051D96EC408C}"/>
                    </a:ext>
                  </a:extLst>
                </p:cNvPr>
                <p:cNvSpPr/>
                <p:nvPr/>
              </p:nvSpPr>
              <p:spPr>
                <a:xfrm rot="18404552">
                  <a:off x="3878017" y="167693"/>
                  <a:ext cx="396934" cy="230846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934A1A9A-DF1D-6AC5-5EF6-1B1F02541423}"/>
                    </a:ext>
                  </a:extLst>
                </p:cNvPr>
                <p:cNvSpPr/>
                <p:nvPr/>
              </p:nvSpPr>
              <p:spPr>
                <a:xfrm rot="3977241">
                  <a:off x="5558683" y="171259"/>
                  <a:ext cx="412746" cy="24004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원호 212">
                  <a:extLst>
                    <a:ext uri="{FF2B5EF4-FFF2-40B4-BE49-F238E27FC236}">
                      <a16:creationId xmlns:a16="http://schemas.microsoft.com/office/drawing/2014/main" id="{B2801A17-5DEB-C8F6-23A2-FF88CF062676}"/>
                    </a:ext>
                  </a:extLst>
                </p:cNvPr>
                <p:cNvSpPr/>
                <p:nvPr/>
              </p:nvSpPr>
              <p:spPr>
                <a:xfrm rot="16200000">
                  <a:off x="5037783" y="256573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원호 213">
                  <a:extLst>
                    <a:ext uri="{FF2B5EF4-FFF2-40B4-BE49-F238E27FC236}">
                      <a16:creationId xmlns:a16="http://schemas.microsoft.com/office/drawing/2014/main" id="{F56BB4DB-2E4A-BA40-B84F-E7016E9ECBD2}"/>
                    </a:ext>
                  </a:extLst>
                </p:cNvPr>
                <p:cNvSpPr/>
                <p:nvPr/>
              </p:nvSpPr>
              <p:spPr>
                <a:xfrm rot="5400000" flipH="1">
                  <a:off x="3611514" y="262986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E070A23F-AB05-3EEE-AA07-E5F7B3EFD542}"/>
                  </a:ext>
                </a:extLst>
              </p:cNvPr>
              <p:cNvSpPr/>
              <p:nvPr/>
            </p:nvSpPr>
            <p:spPr>
              <a:xfrm>
                <a:off x="2711559" y="1542996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F6A0FBDB-1E4B-E691-CA1E-78B844EC76A0}"/>
                  </a:ext>
                </a:extLst>
              </p:cNvPr>
              <p:cNvSpPr/>
              <p:nvPr/>
            </p:nvSpPr>
            <p:spPr>
              <a:xfrm>
                <a:off x="2991017" y="1545377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E1F6EE41-DCE4-9B78-BF4D-15CF58E3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2924" y="2833822"/>
              <a:ext cx="66154" cy="56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1E657DDA-8488-B169-AB0C-E43353017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6799" y="2833822"/>
              <a:ext cx="66154" cy="56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20" name="그룹 8219">
            <a:extLst>
              <a:ext uri="{FF2B5EF4-FFF2-40B4-BE49-F238E27FC236}">
                <a16:creationId xmlns:a16="http://schemas.microsoft.com/office/drawing/2014/main" id="{FF8D444C-9C9E-DF3D-05B7-D5AD8B8CB8B6}"/>
              </a:ext>
            </a:extLst>
          </p:cNvPr>
          <p:cNvGrpSpPr/>
          <p:nvPr/>
        </p:nvGrpSpPr>
        <p:grpSpPr>
          <a:xfrm>
            <a:off x="1501100" y="1834334"/>
            <a:ext cx="1462012" cy="1106366"/>
            <a:chOff x="1676004" y="2277700"/>
            <a:chExt cx="1078211" cy="81592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B53B92A-3EC8-9A49-70C6-5D673EE3CC35}"/>
                </a:ext>
              </a:extLst>
            </p:cNvPr>
            <p:cNvGrpSpPr/>
            <p:nvPr/>
          </p:nvGrpSpPr>
          <p:grpSpPr>
            <a:xfrm>
              <a:off x="1676004" y="2277700"/>
              <a:ext cx="1078211" cy="815929"/>
              <a:chOff x="2385307" y="963704"/>
              <a:chExt cx="1078211" cy="815929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7F9AEC5-AD63-FA11-6091-7A99B47EF793}"/>
                  </a:ext>
                </a:extLst>
              </p:cNvPr>
              <p:cNvGrpSpPr/>
              <p:nvPr/>
            </p:nvGrpSpPr>
            <p:grpSpPr>
              <a:xfrm>
                <a:off x="2385307" y="963704"/>
                <a:ext cx="1078211" cy="815929"/>
                <a:chOff x="3779848" y="84649"/>
                <a:chExt cx="2304497" cy="1743913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03938181-FE59-4ABE-D5D4-A70496624693}"/>
                    </a:ext>
                  </a:extLst>
                </p:cNvPr>
                <p:cNvGrpSpPr/>
                <p:nvPr/>
              </p:nvGrpSpPr>
              <p:grpSpPr>
                <a:xfrm>
                  <a:off x="4156860" y="387991"/>
                  <a:ext cx="1476375" cy="1440571"/>
                  <a:chOff x="3957048" y="29760"/>
                  <a:chExt cx="1476375" cy="1440571"/>
                </a:xfrm>
              </p:grpSpPr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F0F8FD07-8747-CA9F-3683-CBB87601D299}"/>
                      </a:ext>
                    </a:extLst>
                  </p:cNvPr>
                  <p:cNvSpPr/>
                  <p:nvPr/>
                </p:nvSpPr>
                <p:spPr>
                  <a:xfrm>
                    <a:off x="3957048" y="29760"/>
                    <a:ext cx="1476375" cy="1440571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타원 115">
                    <a:extLst>
                      <a:ext uri="{FF2B5EF4-FFF2-40B4-BE49-F238E27FC236}">
                        <a16:creationId xmlns:a16="http://schemas.microsoft.com/office/drawing/2014/main" id="{509BD0ED-503E-8864-BEA2-B0EC07BF54B3}"/>
                      </a:ext>
                    </a:extLst>
                  </p:cNvPr>
                  <p:cNvSpPr/>
                  <p:nvPr/>
                </p:nvSpPr>
                <p:spPr>
                  <a:xfrm>
                    <a:off x="4182064" y="388700"/>
                    <a:ext cx="1026341" cy="1001451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596E406-BD6E-FF3B-E9B9-5573C4CF67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6986" y="1121419"/>
                  <a:ext cx="159723" cy="581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04CD706-F725-4BBA-25E2-C8DAB02770F9}"/>
                    </a:ext>
                  </a:extLst>
                </p:cNvPr>
                <p:cNvSpPr/>
                <p:nvPr/>
              </p:nvSpPr>
              <p:spPr>
                <a:xfrm rot="18404552">
                  <a:off x="3878017" y="167693"/>
                  <a:ext cx="396934" cy="230846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8D34178F-F3AB-1CF1-3A1F-9CCB7CD2C74A}"/>
                    </a:ext>
                  </a:extLst>
                </p:cNvPr>
                <p:cNvSpPr/>
                <p:nvPr/>
              </p:nvSpPr>
              <p:spPr>
                <a:xfrm rot="3977241">
                  <a:off x="5558683" y="171259"/>
                  <a:ext cx="412746" cy="24004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원호 123">
                  <a:extLst>
                    <a:ext uri="{FF2B5EF4-FFF2-40B4-BE49-F238E27FC236}">
                      <a16:creationId xmlns:a16="http://schemas.microsoft.com/office/drawing/2014/main" id="{6E582DAF-2548-8D39-0237-B711B440BEB1}"/>
                    </a:ext>
                  </a:extLst>
                </p:cNvPr>
                <p:cNvSpPr/>
                <p:nvPr/>
              </p:nvSpPr>
              <p:spPr>
                <a:xfrm rot="16200000">
                  <a:off x="5037783" y="256573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원호 131">
                  <a:extLst>
                    <a:ext uri="{FF2B5EF4-FFF2-40B4-BE49-F238E27FC236}">
                      <a16:creationId xmlns:a16="http://schemas.microsoft.com/office/drawing/2014/main" id="{4A73A1A9-6E05-E8FC-CD3C-3555ABC3940A}"/>
                    </a:ext>
                  </a:extLst>
                </p:cNvPr>
                <p:cNvSpPr/>
                <p:nvPr/>
              </p:nvSpPr>
              <p:spPr>
                <a:xfrm rot="5400000" flipH="1">
                  <a:off x="3611514" y="262986"/>
                  <a:ext cx="1214895" cy="878228"/>
                </a:xfrm>
                <a:prstGeom prst="arc">
                  <a:avLst>
                    <a:gd name="adj1" fmla="val 16622250"/>
                    <a:gd name="adj2" fmla="val 67662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4518139E-FB60-7D8A-EA5E-5090674DB087}"/>
                  </a:ext>
                </a:extLst>
              </p:cNvPr>
              <p:cNvSpPr/>
              <p:nvPr/>
            </p:nvSpPr>
            <p:spPr>
              <a:xfrm>
                <a:off x="2711559" y="1542996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17D7721D-ECDE-9370-C991-0257133AD67C}"/>
                  </a:ext>
                </a:extLst>
              </p:cNvPr>
              <p:cNvSpPr/>
              <p:nvPr/>
            </p:nvSpPr>
            <p:spPr>
              <a:xfrm>
                <a:off x="2991017" y="1545377"/>
                <a:ext cx="123202" cy="55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6BD1CBA1-AE97-4622-92DA-EF3D4E849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5727" y="2763351"/>
              <a:ext cx="74730" cy="272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19" name="그룹 8218">
              <a:extLst>
                <a:ext uri="{FF2B5EF4-FFF2-40B4-BE49-F238E27FC236}">
                  <a16:creationId xmlns:a16="http://schemas.microsoft.com/office/drawing/2014/main" id="{63D03F23-0E58-8B60-CDE8-FEA2B7E32308}"/>
                </a:ext>
              </a:extLst>
            </p:cNvPr>
            <p:cNvGrpSpPr/>
            <p:nvPr/>
          </p:nvGrpSpPr>
          <p:grpSpPr>
            <a:xfrm>
              <a:off x="2062956" y="2832082"/>
              <a:ext cx="97346" cy="32466"/>
              <a:chOff x="3500849" y="2812825"/>
              <a:chExt cx="97346" cy="32466"/>
            </a:xfrm>
          </p:grpSpPr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0CE7ACDA-871E-072F-2C6B-426FDC928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7930" y="2812825"/>
                <a:ext cx="902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500E2013-F90C-85B6-B1D7-F5DDCD23A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631" y="2835463"/>
                <a:ext cx="7156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E15ACA75-B22F-343E-7086-5C9B8346E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849" y="2824815"/>
                <a:ext cx="902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D5BF1604-08A5-8728-5B53-E7B8464C1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280" y="2845291"/>
                <a:ext cx="7156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BE5051E3-8D8F-8B32-3127-7E2EA37F0495}"/>
                </a:ext>
              </a:extLst>
            </p:cNvPr>
            <p:cNvGrpSpPr/>
            <p:nvPr/>
          </p:nvGrpSpPr>
          <p:grpSpPr>
            <a:xfrm flipH="1">
              <a:off x="2243351" y="2830567"/>
              <a:ext cx="97346" cy="32466"/>
              <a:chOff x="3500849" y="2812825"/>
              <a:chExt cx="97346" cy="32466"/>
            </a:xfrm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F29EACDD-9F31-AAEF-41FA-197E629EC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7930" y="2812825"/>
                <a:ext cx="902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2AD352B0-DEC4-0A73-07DF-A93F59F13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6631" y="2835463"/>
                <a:ext cx="7156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55373FD6-E8E9-F47C-4CBB-8934045AF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849" y="2824815"/>
                <a:ext cx="902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D65300E5-E7D4-FD95-F01F-94C14888F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7280" y="2845291"/>
                <a:ext cx="7156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513EFE98-1847-A110-818C-D38A8DE65A19}"/>
                </a:ext>
              </a:extLst>
            </p:cNvPr>
            <p:cNvGrpSpPr/>
            <p:nvPr/>
          </p:nvGrpSpPr>
          <p:grpSpPr>
            <a:xfrm>
              <a:off x="2145203" y="2913030"/>
              <a:ext cx="111150" cy="91036"/>
              <a:chOff x="4800600" y="1418492"/>
              <a:chExt cx="237563" cy="190666"/>
            </a:xfrm>
          </p:grpSpPr>
          <p:cxnSp>
            <p:nvCxnSpPr>
              <p:cNvPr id="272" name="직선 연결선 271">
                <a:extLst>
                  <a:ext uri="{FF2B5EF4-FFF2-40B4-BE49-F238E27FC236}">
                    <a16:creationId xmlns:a16="http://schemas.microsoft.com/office/drawing/2014/main" id="{7B002CE9-5B27-9706-0762-C42B71CA62E6}"/>
                  </a:ext>
                </a:extLst>
              </p:cNvPr>
              <p:cNvCxnSpPr/>
              <p:nvPr/>
            </p:nvCxnSpPr>
            <p:spPr>
              <a:xfrm>
                <a:off x="4800600" y="1428750"/>
                <a:ext cx="57150" cy="76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>
                <a:extLst>
                  <a:ext uri="{FF2B5EF4-FFF2-40B4-BE49-F238E27FC236}">
                    <a16:creationId xmlns:a16="http://schemas.microsoft.com/office/drawing/2014/main" id="{EA7DDAFE-B02E-95DF-1388-EE02B117E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756" y="1419225"/>
                <a:ext cx="85725" cy="76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 273">
                <a:extLst>
                  <a:ext uri="{FF2B5EF4-FFF2-40B4-BE49-F238E27FC236}">
                    <a16:creationId xmlns:a16="http://schemas.microsoft.com/office/drawing/2014/main" id="{94DDC934-869E-C079-607F-A2D90FF48C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8700" y="1418492"/>
                <a:ext cx="92304" cy="88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직선 연결선 274">
                <a:extLst>
                  <a:ext uri="{FF2B5EF4-FFF2-40B4-BE49-F238E27FC236}">
                    <a16:creationId xmlns:a16="http://schemas.microsoft.com/office/drawing/2014/main" id="{A4E65DCC-A15D-EA02-8D40-1F2BF48A7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1013" y="1428750"/>
                <a:ext cx="57150" cy="76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타원 275">
                <a:extLst>
                  <a:ext uri="{FF2B5EF4-FFF2-40B4-BE49-F238E27FC236}">
                    <a16:creationId xmlns:a16="http://schemas.microsoft.com/office/drawing/2014/main" id="{A80098EB-46CD-AEDF-6A44-B799AD130341}"/>
                  </a:ext>
                </a:extLst>
              </p:cNvPr>
              <p:cNvSpPr/>
              <p:nvPr/>
            </p:nvSpPr>
            <p:spPr>
              <a:xfrm>
                <a:off x="4858641" y="1458753"/>
                <a:ext cx="130404" cy="15040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221" name="그룹 8220">
            <a:extLst>
              <a:ext uri="{FF2B5EF4-FFF2-40B4-BE49-F238E27FC236}">
                <a16:creationId xmlns:a16="http://schemas.microsoft.com/office/drawing/2014/main" id="{880362FC-D8C5-4B8A-A9EF-B551867AA5C7}"/>
              </a:ext>
            </a:extLst>
          </p:cNvPr>
          <p:cNvGrpSpPr/>
          <p:nvPr/>
        </p:nvGrpSpPr>
        <p:grpSpPr>
          <a:xfrm>
            <a:off x="3725089" y="1893776"/>
            <a:ext cx="1383462" cy="1046924"/>
            <a:chOff x="3887736" y="2288184"/>
            <a:chExt cx="1078211" cy="815929"/>
          </a:xfrm>
        </p:grpSpPr>
        <p:grpSp>
          <p:nvGrpSpPr>
            <p:cNvPr id="8199" name="그룹 8198">
              <a:extLst>
                <a:ext uri="{FF2B5EF4-FFF2-40B4-BE49-F238E27FC236}">
                  <a16:creationId xmlns:a16="http://schemas.microsoft.com/office/drawing/2014/main" id="{A2EF9E62-B9E6-0A3E-DBA7-805ECF9E9FB3}"/>
                </a:ext>
              </a:extLst>
            </p:cNvPr>
            <p:cNvGrpSpPr/>
            <p:nvPr/>
          </p:nvGrpSpPr>
          <p:grpSpPr>
            <a:xfrm>
              <a:off x="3887736" y="2288184"/>
              <a:ext cx="1078211" cy="815929"/>
              <a:chOff x="4052533" y="1345370"/>
              <a:chExt cx="1078211" cy="815929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6AE225E-7B5C-748A-E048-532AF2461B27}"/>
                  </a:ext>
                </a:extLst>
              </p:cNvPr>
              <p:cNvGrpSpPr/>
              <p:nvPr/>
            </p:nvGrpSpPr>
            <p:grpSpPr>
              <a:xfrm>
                <a:off x="4052533" y="1345370"/>
                <a:ext cx="1078211" cy="815929"/>
                <a:chOff x="2385307" y="963704"/>
                <a:chExt cx="1078211" cy="815929"/>
              </a:xfrm>
            </p:grpSpPr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DACD5682-2603-9EFD-A39A-2238F488E21F}"/>
                    </a:ext>
                  </a:extLst>
                </p:cNvPr>
                <p:cNvGrpSpPr/>
                <p:nvPr/>
              </p:nvGrpSpPr>
              <p:grpSpPr>
                <a:xfrm>
                  <a:off x="2385307" y="963704"/>
                  <a:ext cx="1078211" cy="815929"/>
                  <a:chOff x="3779848" y="84649"/>
                  <a:chExt cx="2304497" cy="1743913"/>
                </a:xfrm>
              </p:grpSpPr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4F0F8C85-FC14-3205-7237-EE32BDF28E58}"/>
                      </a:ext>
                    </a:extLst>
                  </p:cNvPr>
                  <p:cNvGrpSpPr/>
                  <p:nvPr/>
                </p:nvGrpSpPr>
                <p:grpSpPr>
                  <a:xfrm>
                    <a:off x="4156860" y="387991"/>
                    <a:ext cx="1476375" cy="1440571"/>
                    <a:chOff x="3957048" y="29760"/>
                    <a:chExt cx="1476375" cy="1440571"/>
                  </a:xfrm>
                </p:grpSpPr>
                <p:sp>
                  <p:nvSpPr>
                    <p:cNvPr id="175" name="타원 174">
                      <a:extLst>
                        <a:ext uri="{FF2B5EF4-FFF2-40B4-BE49-F238E27FC236}">
                          <a16:creationId xmlns:a16="http://schemas.microsoft.com/office/drawing/2014/main" id="{E9E86E43-B1C9-B261-8ED9-05F9B8245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7048" y="29760"/>
                      <a:ext cx="1476375" cy="14405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6" name="타원 175">
                      <a:extLst>
                        <a:ext uri="{FF2B5EF4-FFF2-40B4-BE49-F238E27FC236}">
                          <a16:creationId xmlns:a16="http://schemas.microsoft.com/office/drawing/2014/main" id="{ACE2E264-BB0C-DADA-71B5-CF70EDC6A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2064" y="388700"/>
                      <a:ext cx="1026341" cy="1001451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43616F7C-E9EA-F6DC-9945-990DE2740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41674" y="1116742"/>
                    <a:ext cx="185388" cy="4845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A870B1C9-FF45-5F09-45E5-0145984989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037351" y="1235197"/>
                    <a:ext cx="66674" cy="10013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타원 170">
                    <a:extLst>
                      <a:ext uri="{FF2B5EF4-FFF2-40B4-BE49-F238E27FC236}">
                        <a16:creationId xmlns:a16="http://schemas.microsoft.com/office/drawing/2014/main" id="{5D8F87D9-6F33-8F93-148C-488DBDC40380}"/>
                      </a:ext>
                    </a:extLst>
                  </p:cNvPr>
                  <p:cNvSpPr/>
                  <p:nvPr/>
                </p:nvSpPr>
                <p:spPr>
                  <a:xfrm rot="18404552">
                    <a:off x="3878017" y="167693"/>
                    <a:ext cx="396934" cy="230846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타원 171">
                    <a:extLst>
                      <a:ext uri="{FF2B5EF4-FFF2-40B4-BE49-F238E27FC236}">
                        <a16:creationId xmlns:a16="http://schemas.microsoft.com/office/drawing/2014/main" id="{18522660-82B8-AAA0-FDED-031EACAA174B}"/>
                      </a:ext>
                    </a:extLst>
                  </p:cNvPr>
                  <p:cNvSpPr/>
                  <p:nvPr/>
                </p:nvSpPr>
                <p:spPr>
                  <a:xfrm rot="3977241">
                    <a:off x="5558683" y="171259"/>
                    <a:ext cx="412746" cy="240042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" name="원호 172">
                    <a:extLst>
                      <a:ext uri="{FF2B5EF4-FFF2-40B4-BE49-F238E27FC236}">
                        <a16:creationId xmlns:a16="http://schemas.microsoft.com/office/drawing/2014/main" id="{5FAFAFFC-6062-014F-77EE-9E558DE0D07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037783" y="256573"/>
                    <a:ext cx="1214895" cy="878228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" name="원호 173">
                    <a:extLst>
                      <a:ext uri="{FF2B5EF4-FFF2-40B4-BE49-F238E27FC236}">
                        <a16:creationId xmlns:a16="http://schemas.microsoft.com/office/drawing/2014/main" id="{0049916E-35AA-4D87-C33F-6971D29FB875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3611514" y="262986"/>
                    <a:ext cx="1214895" cy="878228"/>
                  </a:xfrm>
                  <a:prstGeom prst="arc">
                    <a:avLst>
                      <a:gd name="adj1" fmla="val 16622250"/>
                      <a:gd name="adj2" fmla="val 676622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" name="타원 222">
                    <a:extLst>
                      <a:ext uri="{FF2B5EF4-FFF2-40B4-BE49-F238E27FC236}">
                        <a16:creationId xmlns:a16="http://schemas.microsoft.com/office/drawing/2014/main" id="{16944EBE-7127-A95B-8706-B893D7CE04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22010" y="1235197"/>
                    <a:ext cx="66674" cy="100132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48E67928-0224-BB7F-51D2-9AF3821DFB4F}"/>
                    </a:ext>
                  </a:extLst>
                </p:cNvPr>
                <p:cNvSpPr/>
                <p:nvPr/>
              </p:nvSpPr>
              <p:spPr>
                <a:xfrm>
                  <a:off x="2711559" y="1542996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BA846AD2-87BD-3DBF-6085-1C2884BD85CE}"/>
                    </a:ext>
                  </a:extLst>
                </p:cNvPr>
                <p:cNvSpPr/>
                <p:nvPr/>
              </p:nvSpPr>
              <p:spPr>
                <a:xfrm>
                  <a:off x="2991017" y="1545377"/>
                  <a:ext cx="123202" cy="558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2F81809C-88CA-7C0A-8B85-429459394DC9}"/>
                  </a:ext>
                </a:extLst>
              </p:cNvPr>
              <p:cNvSpPr/>
              <p:nvPr/>
            </p:nvSpPr>
            <p:spPr>
              <a:xfrm>
                <a:off x="4556224" y="1977571"/>
                <a:ext cx="61277" cy="7782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3" name="직선 연결선 282">
              <a:extLst>
                <a:ext uri="{FF2B5EF4-FFF2-40B4-BE49-F238E27FC236}">
                  <a16:creationId xmlns:a16="http://schemas.microsoft.com/office/drawing/2014/main" id="{78541156-EAE8-8D62-0677-3C64419B7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6867" y="2772569"/>
              <a:ext cx="86738" cy="226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82B5004-78DF-8180-8320-F44A108CEC3E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포지션별 </a:t>
            </a:r>
            <a:r>
              <a:rPr lang="en-US" altLang="ko-KR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명씩 배치하여 과업에 대해 상호 검토하고 성과물을 품질을 제고할 수 있도록 팀 구성</a:t>
            </a:r>
          </a:p>
        </p:txBody>
      </p:sp>
    </p:spTree>
    <p:extLst>
      <p:ext uri="{BB962C8B-B14F-4D97-AF65-F5344CB8AC3E}">
        <p14:creationId xmlns:p14="http://schemas.microsoft.com/office/powerpoint/2010/main" val="16382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90848-CFCA-7890-964A-6B33EB2D2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7" b="812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ED2D58-8FA1-4757-E254-2C5061BA25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46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BB1F1-DD27-3264-ABF6-167EC63BAD62}"/>
              </a:ext>
            </a:extLst>
          </p:cNvPr>
          <p:cNvSpPr txBox="1"/>
          <p:nvPr/>
        </p:nvSpPr>
        <p:spPr>
          <a:xfrm>
            <a:off x="2313099" y="6470915"/>
            <a:ext cx="757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The contents of this presentation is credited by </a:t>
            </a:r>
            <a:r>
              <a:rPr lang="ko-KR" altLang="en-US" sz="105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성투가즈아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E715F-877E-30C6-982B-FA78A4EDC078}"/>
              </a:ext>
            </a:extLst>
          </p:cNvPr>
          <p:cNvSpPr txBox="1"/>
          <p:nvPr/>
        </p:nvSpPr>
        <p:spPr>
          <a:xfrm>
            <a:off x="2313098" y="2413337"/>
            <a:ext cx="758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6000" dirty="0"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980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4A4851-E3EC-55AD-88CE-521F92370915}"/>
              </a:ext>
            </a:extLst>
          </p:cNvPr>
          <p:cNvSpPr/>
          <p:nvPr/>
        </p:nvSpPr>
        <p:spPr>
          <a:xfrm>
            <a:off x="1" y="0"/>
            <a:ext cx="969818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BC94C0-4E5C-4F41-8A88-B749FA448EAB}"/>
              </a:ext>
            </a:extLst>
          </p:cNvPr>
          <p:cNvCxnSpPr>
            <a:cxnSpLocks/>
          </p:cNvCxnSpPr>
          <p:nvPr/>
        </p:nvCxnSpPr>
        <p:spPr>
          <a:xfrm>
            <a:off x="1246909" y="775855"/>
            <a:ext cx="105941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7E2B8-4EF8-9118-8597-C07DA8200373}"/>
              </a:ext>
            </a:extLst>
          </p:cNvPr>
          <p:cNvSpPr txBox="1"/>
          <p:nvPr/>
        </p:nvSpPr>
        <p:spPr>
          <a:xfrm rot="16200000" flipH="1">
            <a:off x="-987846" y="1566952"/>
            <a:ext cx="3200876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0EBDD-62BD-FB61-4D37-554692066B73}"/>
              </a:ext>
            </a:extLst>
          </p:cNvPr>
          <p:cNvSpPr txBox="1"/>
          <p:nvPr/>
        </p:nvSpPr>
        <p:spPr>
          <a:xfrm>
            <a:off x="1246909" y="252635"/>
            <a:ext cx="75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F6987C-81DB-8CB6-38BE-4AD6E5D40A20}"/>
              </a:ext>
            </a:extLst>
          </p:cNvPr>
          <p:cNvSpPr/>
          <p:nvPr/>
        </p:nvSpPr>
        <p:spPr>
          <a:xfrm>
            <a:off x="1246909" y="871268"/>
            <a:ext cx="10594109" cy="4658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spc="-8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계획 및 데이터 확보 방안을 수립하고 각 단계별 세부 내용 설정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26E77-6E1B-C4EE-CA53-DF090EB765AF}"/>
              </a:ext>
            </a:extLst>
          </p:cNvPr>
          <p:cNvGrpSpPr/>
          <p:nvPr/>
        </p:nvGrpSpPr>
        <p:grpSpPr>
          <a:xfrm>
            <a:off x="1320799" y="1442031"/>
            <a:ext cx="10520219" cy="4788729"/>
            <a:chOff x="1450195" y="1561163"/>
            <a:chExt cx="10067889" cy="4316273"/>
          </a:xfrm>
        </p:grpSpPr>
        <p:sp>
          <p:nvSpPr>
            <p:cNvPr id="13" name="오른쪽 화살표 37">
              <a:extLst>
                <a:ext uri="{FF2B5EF4-FFF2-40B4-BE49-F238E27FC236}">
                  <a16:creationId xmlns:a16="http://schemas.microsoft.com/office/drawing/2014/main" id="{1ACD8051-6485-2D52-2C39-531127A7496A}"/>
                </a:ext>
              </a:extLst>
            </p:cNvPr>
            <p:cNvSpPr/>
            <p:nvPr/>
          </p:nvSpPr>
          <p:spPr>
            <a:xfrm>
              <a:off x="1450195" y="1561163"/>
              <a:ext cx="10005683" cy="1840676"/>
            </a:xfrm>
            <a:prstGeom prst="rightArrow">
              <a:avLst>
                <a:gd name="adj1" fmla="val 67728"/>
                <a:gd name="adj2" fmla="val 21595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28000">
                  <a:srgbClr val="C1C1C1">
                    <a:lumMod val="85000"/>
                  </a:srgbClr>
                </a:gs>
                <a:gs pos="72000">
                  <a:schemeClr val="bg1">
                    <a:lumMod val="85000"/>
                  </a:schemeClr>
                </a:gs>
                <a:gs pos="99583">
                  <a:schemeClr val="bg1">
                    <a:lumMod val="95000"/>
                    <a:alpha val="0"/>
                  </a:schemeClr>
                </a:gs>
                <a:gs pos="89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61BE78-8BAE-4CA4-2321-1CA282BE88F5}"/>
                </a:ext>
              </a:extLst>
            </p:cNvPr>
            <p:cNvSpPr/>
            <p:nvPr/>
          </p:nvSpPr>
          <p:spPr>
            <a:xfrm>
              <a:off x="7442051" y="2342794"/>
              <a:ext cx="1453160" cy="1369316"/>
            </a:xfrm>
            <a:prstGeom prst="ellipse">
              <a:avLst/>
            </a:prstGeom>
            <a:solidFill>
              <a:schemeClr val="bg1"/>
            </a:solidFill>
            <a:ln w="76200" cap="flat" cmpd="sng" algn="ctr">
              <a:solidFill>
                <a:srgbClr val="008F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813">
                <a:buFont typeface="-윤고딕130" pitchFamily="18" charset="-127"/>
                <a:buNone/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38A945F-E0F0-6B7B-633F-2868ABCD4C58}"/>
                </a:ext>
              </a:extLst>
            </p:cNvPr>
            <p:cNvGrpSpPr/>
            <p:nvPr/>
          </p:nvGrpSpPr>
          <p:grpSpPr>
            <a:xfrm>
              <a:off x="1865802" y="2317783"/>
              <a:ext cx="1868985" cy="1652708"/>
              <a:chOff x="611188" y="3263632"/>
              <a:chExt cx="1620552" cy="165270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85B0D2E-F7A1-FA21-44BC-DFD9FA4CF792}"/>
                  </a:ext>
                </a:extLst>
              </p:cNvPr>
              <p:cNvGrpSpPr/>
              <p:nvPr/>
            </p:nvGrpSpPr>
            <p:grpSpPr>
              <a:xfrm>
                <a:off x="971740" y="3263632"/>
                <a:ext cx="1260000" cy="1369315"/>
                <a:chOff x="2780745" y="4852313"/>
                <a:chExt cx="1431216" cy="1555386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3CA3564-C464-F2F6-AE78-2C1D8E0180A7}"/>
                    </a:ext>
                  </a:extLst>
                </p:cNvPr>
                <p:cNvSpPr/>
                <p:nvPr/>
              </p:nvSpPr>
              <p:spPr>
                <a:xfrm>
                  <a:off x="2780745" y="4852313"/>
                  <a:ext cx="1431216" cy="1555386"/>
                </a:xfrm>
                <a:prstGeom prst="ellipse">
                  <a:avLst/>
                </a:prstGeom>
                <a:solidFill>
                  <a:schemeClr val="bg1"/>
                </a:solidFill>
                <a:ln w="76200" cap="flat" cmpd="sng" algn="ctr">
                  <a:solidFill>
                    <a:srgbClr val="B4985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2813">
                    <a:buFont typeface="-윤고딕130" pitchFamily="18" charset="-127"/>
                    <a:buNone/>
                  </a:pPr>
                  <a:endParaRPr lang="en-US" altLang="ko-KR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8B69459A-9A08-ECA5-7A92-4FA28F6D8DD7}"/>
                    </a:ext>
                  </a:extLst>
                </p:cNvPr>
                <p:cNvSpPr/>
                <p:nvPr/>
              </p:nvSpPr>
              <p:spPr>
                <a:xfrm>
                  <a:off x="2824114" y="5494519"/>
                  <a:ext cx="1387846" cy="315108"/>
                </a:xfrm>
                <a:prstGeom prst="rect">
                  <a:avLst/>
                </a:prstGeom>
              </p:spPr>
              <p:txBody>
                <a:bodyPr wrap="square" lIns="0" rIns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2813"/>
                  <a:r>
                    <a:rPr lang="ko-KR" altLang="en-US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자연어 데이터</a:t>
                  </a:r>
                  <a:endParaRPr lang="en-US" altLang="ko-KR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F1DF8B5-50A1-E83C-C94F-2FEF66BC30E0}"/>
                  </a:ext>
                </a:extLst>
              </p:cNvPr>
              <p:cNvGrpSpPr/>
              <p:nvPr/>
            </p:nvGrpSpPr>
            <p:grpSpPr>
              <a:xfrm>
                <a:off x="611188" y="4437112"/>
                <a:ext cx="501114" cy="479228"/>
                <a:chOff x="2361542" y="4869296"/>
                <a:chExt cx="501114" cy="479228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8CF73C32-BFD0-50C6-0A71-A440A033DBF5}"/>
                    </a:ext>
                  </a:extLst>
                </p:cNvPr>
                <p:cNvCxnSpPr/>
                <p:nvPr/>
              </p:nvCxnSpPr>
              <p:spPr>
                <a:xfrm flipH="1">
                  <a:off x="2456596" y="4869296"/>
                  <a:ext cx="406060" cy="371228"/>
                </a:xfrm>
                <a:prstGeom prst="line">
                  <a:avLst/>
                </a:prstGeom>
                <a:ln w="19050">
                  <a:solidFill>
                    <a:srgbClr val="008FD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6BB32AA-6054-1789-2B66-22D4EB793C60}"/>
                    </a:ext>
                  </a:extLst>
                </p:cNvPr>
                <p:cNvSpPr/>
                <p:nvPr/>
              </p:nvSpPr>
              <p:spPr>
                <a:xfrm>
                  <a:off x="2361542" y="5240524"/>
                  <a:ext cx="108000" cy="108000"/>
                </a:xfrm>
                <a:prstGeom prst="rect">
                  <a:avLst/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16" name="TextBox 157">
              <a:extLst>
                <a:ext uri="{FF2B5EF4-FFF2-40B4-BE49-F238E27FC236}">
                  <a16:creationId xmlns:a16="http://schemas.microsoft.com/office/drawing/2014/main" id="{F659D4E2-F759-3CF4-5BD3-EA45F63A7BF7}"/>
                </a:ext>
              </a:extLst>
            </p:cNvPr>
            <p:cNvSpPr txBox="1"/>
            <p:nvPr/>
          </p:nvSpPr>
          <p:spPr>
            <a:xfrm>
              <a:off x="1751344" y="4067327"/>
              <a:ext cx="1619235" cy="1560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[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네이버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다음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]</a:t>
              </a:r>
            </a:p>
            <a:p>
              <a:pPr marL="352425" lvl="1" indent="-171450">
                <a:lnSpc>
                  <a:spcPct val="150000"/>
                </a:lnSpc>
                <a:buFont typeface="G마켓 산스 Light" panose="02000000000000000000" pitchFamily="50" charset="-127"/>
                <a:buChar char="-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증권분류 뉴스 기사 제목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352425" lvl="1" indent="-171450">
                <a:lnSpc>
                  <a:spcPct val="150000"/>
                </a:lnSpc>
                <a:buFont typeface="G마켓 산스 Light" panose="02000000000000000000" pitchFamily="50" charset="-127"/>
                <a:buChar char="-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주식 종목토론방 제목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유튜브 타이틀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EF13EF9-69E8-D329-550C-B5097BD829DA}"/>
                </a:ext>
              </a:extLst>
            </p:cNvPr>
            <p:cNvGrpSpPr/>
            <p:nvPr/>
          </p:nvGrpSpPr>
          <p:grpSpPr>
            <a:xfrm>
              <a:off x="3610216" y="2317783"/>
              <a:ext cx="1837373" cy="1652708"/>
              <a:chOff x="2123728" y="3263632"/>
              <a:chExt cx="1593142" cy="1652708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29AE53A-0A13-C0F8-5BDB-A446EDAE204C}"/>
                  </a:ext>
                </a:extLst>
              </p:cNvPr>
              <p:cNvGrpSpPr/>
              <p:nvPr/>
            </p:nvGrpSpPr>
            <p:grpSpPr>
              <a:xfrm>
                <a:off x="2456870" y="3263632"/>
                <a:ext cx="1260000" cy="1369315"/>
                <a:chOff x="2780744" y="4852313"/>
                <a:chExt cx="1431216" cy="1555386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616A7FC1-DCAC-782F-7E88-CACE6A8B18D3}"/>
                    </a:ext>
                  </a:extLst>
                </p:cNvPr>
                <p:cNvSpPr/>
                <p:nvPr/>
              </p:nvSpPr>
              <p:spPr>
                <a:xfrm>
                  <a:off x="2780744" y="4852313"/>
                  <a:ext cx="1431216" cy="1555386"/>
                </a:xfrm>
                <a:prstGeom prst="ellipse">
                  <a:avLst/>
                </a:prstGeom>
                <a:solidFill>
                  <a:schemeClr val="bg1"/>
                </a:solidFill>
                <a:ln w="76200" cap="flat" cmpd="sng" algn="ctr">
                  <a:solidFill>
                    <a:srgbClr val="008FD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2813">
                    <a:buFont typeface="-윤고딕130" pitchFamily="18" charset="-127"/>
                    <a:buNone/>
                  </a:pPr>
                  <a:endParaRPr lang="en-US" altLang="ko-KR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1E4A7C6-98D7-BF36-59EB-614911B58089}"/>
                    </a:ext>
                  </a:extLst>
                </p:cNvPr>
                <p:cNvSpPr/>
                <p:nvPr/>
              </p:nvSpPr>
              <p:spPr>
                <a:xfrm>
                  <a:off x="2802429" y="5384231"/>
                  <a:ext cx="1387846" cy="535683"/>
                </a:xfrm>
                <a:prstGeom prst="rect">
                  <a:avLst/>
                </a:prstGeom>
              </p:spPr>
              <p:txBody>
                <a:bodyPr wrap="square" lIns="0" rIns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2813"/>
                  <a:r>
                    <a:rPr lang="ko-KR" altLang="en-US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기업 및 </a:t>
                  </a:r>
                  <a:endParaRPr lang="en-US" altLang="ko-KR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  <a:p>
                  <a:pPr lvl="0" algn="ctr" defTabSz="912813"/>
                  <a:r>
                    <a:rPr lang="ko-KR" altLang="en-US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주가 데이터</a:t>
                  </a:r>
                  <a:endParaRPr lang="en-US" altLang="ko-KR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FC055EE-BE20-F3F6-4CFC-86DF24E7D1EC}"/>
                  </a:ext>
                </a:extLst>
              </p:cNvPr>
              <p:cNvGrpSpPr/>
              <p:nvPr/>
            </p:nvGrpSpPr>
            <p:grpSpPr>
              <a:xfrm>
                <a:off x="2123728" y="4437112"/>
                <a:ext cx="501114" cy="479228"/>
                <a:chOff x="2361542" y="4869296"/>
                <a:chExt cx="501114" cy="479228"/>
              </a:xfrm>
            </p:grpSpPr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817F1041-13FC-71F9-2EB0-C8932A7515D3}"/>
                    </a:ext>
                  </a:extLst>
                </p:cNvPr>
                <p:cNvCxnSpPr/>
                <p:nvPr/>
              </p:nvCxnSpPr>
              <p:spPr>
                <a:xfrm flipH="1">
                  <a:off x="2456596" y="4869296"/>
                  <a:ext cx="406060" cy="371228"/>
                </a:xfrm>
                <a:prstGeom prst="line">
                  <a:avLst/>
                </a:prstGeom>
                <a:ln w="19050">
                  <a:solidFill>
                    <a:srgbClr val="008FD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BF243CE-0869-03F6-9B48-3DA7891AC80B}"/>
                    </a:ext>
                  </a:extLst>
                </p:cNvPr>
                <p:cNvSpPr/>
                <p:nvPr/>
              </p:nvSpPr>
              <p:spPr>
                <a:xfrm>
                  <a:off x="2361542" y="5240524"/>
                  <a:ext cx="108000" cy="108000"/>
                </a:xfrm>
                <a:prstGeom prst="rect">
                  <a:avLst/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18" name="TextBox 149">
              <a:extLst>
                <a:ext uri="{FF2B5EF4-FFF2-40B4-BE49-F238E27FC236}">
                  <a16:creationId xmlns:a16="http://schemas.microsoft.com/office/drawing/2014/main" id="{0676CE01-3D83-9A83-94A6-523F5113EDB9}"/>
                </a:ext>
              </a:extLst>
            </p:cNvPr>
            <p:cNvSpPr txBox="1"/>
            <p:nvPr/>
          </p:nvSpPr>
          <p:spPr>
            <a:xfrm>
              <a:off x="3493876" y="4067327"/>
              <a:ext cx="1619235" cy="181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기업 정보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352425" indent="-171450">
                <a:lnSpc>
                  <a:spcPct val="150000"/>
                </a:lnSpc>
                <a:buFont typeface="G마켓 산스 Light" panose="02000000000000000000" pitchFamily="50" charset="-127"/>
                <a:buChar char="-"/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KRX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종목 정보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352425" indent="-171450">
                <a:lnSpc>
                  <a:spcPct val="150000"/>
                </a:lnSpc>
                <a:buFont typeface="G마켓 산스 Light" panose="02000000000000000000" pitchFamily="50" charset="-127"/>
                <a:buChar char="-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네이버 테마 분류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주가 데이터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352425" indent="-171450">
                <a:lnSpc>
                  <a:spcPct val="150000"/>
                </a:lnSpc>
                <a:buFont typeface="G마켓 산스 Light" panose="02000000000000000000" pitchFamily="50" charset="-127"/>
                <a:buChar char="-"/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KRX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정보데이터 중 시스템 개별종목 시세추이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72EA20-A86F-EBDB-4822-FD2E6F530520}"/>
                </a:ext>
              </a:extLst>
            </p:cNvPr>
            <p:cNvGrpSpPr/>
            <p:nvPr/>
          </p:nvGrpSpPr>
          <p:grpSpPr>
            <a:xfrm>
              <a:off x="5354632" y="2317783"/>
              <a:ext cx="1805760" cy="1652708"/>
              <a:chOff x="3636268" y="3263632"/>
              <a:chExt cx="1565732" cy="165270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A250B3D-0148-2243-726F-E364FFCC6787}"/>
                  </a:ext>
                </a:extLst>
              </p:cNvPr>
              <p:cNvGrpSpPr/>
              <p:nvPr/>
            </p:nvGrpSpPr>
            <p:grpSpPr>
              <a:xfrm>
                <a:off x="3942000" y="3263632"/>
                <a:ext cx="1260000" cy="1369315"/>
                <a:chOff x="2780744" y="4852313"/>
                <a:chExt cx="1431216" cy="1555386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FDAB625-B8BC-B0F6-ACDF-2AD3CC8FF46F}"/>
                    </a:ext>
                  </a:extLst>
                </p:cNvPr>
                <p:cNvSpPr/>
                <p:nvPr/>
              </p:nvSpPr>
              <p:spPr>
                <a:xfrm>
                  <a:off x="2780744" y="4852313"/>
                  <a:ext cx="1431216" cy="1555386"/>
                </a:xfrm>
                <a:prstGeom prst="ellipse">
                  <a:avLst/>
                </a:prstGeom>
                <a:solidFill>
                  <a:schemeClr val="bg1"/>
                </a:solidFill>
                <a:ln w="76200" cap="flat" cmpd="sng" algn="ctr">
                  <a:solidFill>
                    <a:srgbClr val="B4985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2813">
                    <a:buFont typeface="-윤고딕130" pitchFamily="18" charset="-127"/>
                    <a:buNone/>
                  </a:pPr>
                  <a:endParaRPr lang="en-US" altLang="ko-KR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8577343-E382-91A8-0D68-18ACAC462F6B}"/>
                    </a:ext>
                  </a:extLst>
                </p:cNvPr>
                <p:cNvSpPr/>
                <p:nvPr/>
              </p:nvSpPr>
              <p:spPr>
                <a:xfrm>
                  <a:off x="2802429" y="5494519"/>
                  <a:ext cx="1387846" cy="315108"/>
                </a:xfrm>
                <a:prstGeom prst="rect">
                  <a:avLst/>
                </a:prstGeom>
              </p:spPr>
              <p:txBody>
                <a:bodyPr wrap="square" lIns="0" rIns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2813"/>
                  <a:r>
                    <a:rPr lang="ko-KR" altLang="en-US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기간 설정</a:t>
                  </a:r>
                  <a:endParaRPr lang="en-US" altLang="ko-KR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0CAC3C5-B488-CBDF-8E03-918CC6DA073E}"/>
                  </a:ext>
                </a:extLst>
              </p:cNvPr>
              <p:cNvGrpSpPr/>
              <p:nvPr/>
            </p:nvGrpSpPr>
            <p:grpSpPr>
              <a:xfrm>
                <a:off x="3636268" y="4437112"/>
                <a:ext cx="501114" cy="479228"/>
                <a:chOff x="2361542" y="4869296"/>
                <a:chExt cx="501114" cy="479228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4C87A789-F4B9-7B1A-70C2-D5972DC24278}"/>
                    </a:ext>
                  </a:extLst>
                </p:cNvPr>
                <p:cNvCxnSpPr/>
                <p:nvPr/>
              </p:nvCxnSpPr>
              <p:spPr>
                <a:xfrm flipH="1">
                  <a:off x="2456596" y="4869296"/>
                  <a:ext cx="406060" cy="371228"/>
                </a:xfrm>
                <a:prstGeom prst="line">
                  <a:avLst/>
                </a:prstGeom>
                <a:ln w="19050">
                  <a:solidFill>
                    <a:srgbClr val="008FD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BE1A70E-9FB5-69DF-E367-18EAC8ED51FB}"/>
                    </a:ext>
                  </a:extLst>
                </p:cNvPr>
                <p:cNvSpPr/>
                <p:nvPr/>
              </p:nvSpPr>
              <p:spPr>
                <a:xfrm>
                  <a:off x="2361542" y="5240524"/>
                  <a:ext cx="108000" cy="108000"/>
                </a:xfrm>
                <a:prstGeom prst="rect">
                  <a:avLst/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20" name="TextBox 141">
              <a:extLst>
                <a:ext uri="{FF2B5EF4-FFF2-40B4-BE49-F238E27FC236}">
                  <a16:creationId xmlns:a16="http://schemas.microsoft.com/office/drawing/2014/main" id="{149E35C6-4A8E-3139-307D-268956D27E59}"/>
                </a:ext>
              </a:extLst>
            </p:cNvPr>
            <p:cNvSpPr txBox="1"/>
            <p:nvPr/>
          </p:nvSpPr>
          <p:spPr>
            <a:xfrm>
              <a:off x="5236409" y="4067327"/>
              <a:ext cx="1619235" cy="10610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수집 기간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352425" indent="-171450">
                <a:lnSpc>
                  <a:spcPct val="150000"/>
                </a:lnSpc>
                <a:buFont typeface="G마켓 산스 Light" panose="02000000000000000000" pitchFamily="50" charset="-127"/>
                <a:buChar char="-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최근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18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개월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(21.01 ~ 22.06)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분석 단위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: 1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일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890BF91-EFF2-9358-1768-19080140FA89}"/>
                </a:ext>
              </a:extLst>
            </p:cNvPr>
            <p:cNvGrpSpPr/>
            <p:nvPr/>
          </p:nvGrpSpPr>
          <p:grpSpPr>
            <a:xfrm>
              <a:off x="7099045" y="2883164"/>
              <a:ext cx="1752130" cy="1087327"/>
              <a:chOff x="5148808" y="3829013"/>
              <a:chExt cx="1519230" cy="1087327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2A4D541-D088-E870-3F1F-7535300360C6}"/>
                  </a:ext>
                </a:extLst>
              </p:cNvPr>
              <p:cNvSpPr/>
              <p:nvPr/>
            </p:nvSpPr>
            <p:spPr>
              <a:xfrm>
                <a:off x="5446220" y="3829013"/>
                <a:ext cx="1221818" cy="277412"/>
              </a:xfrm>
              <a:prstGeom prst="rect">
                <a:avLst/>
              </a:prstGeom>
            </p:spPr>
            <p:txBody>
              <a:bodyPr wrap="square" lIns="0" rIns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12813"/>
                <a:r>
                  <a:rPr lang="ko-KR" altLang="en-US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데이터 </a:t>
                </a:r>
                <a:r>
                  <a:rPr lang="ko-KR" altLang="en-US" sz="1400" b="1" dirty="0" err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크롤링</a:t>
                </a:r>
                <a:endPara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68868D3-276A-852C-6210-23BDFC846992}"/>
                  </a:ext>
                </a:extLst>
              </p:cNvPr>
              <p:cNvGrpSpPr/>
              <p:nvPr/>
            </p:nvGrpSpPr>
            <p:grpSpPr>
              <a:xfrm>
                <a:off x="5148808" y="4437112"/>
                <a:ext cx="501114" cy="479228"/>
                <a:chOff x="2361542" y="4869296"/>
                <a:chExt cx="501114" cy="479228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4041956F-D033-C25F-E906-26B77D6BD2F2}"/>
                    </a:ext>
                  </a:extLst>
                </p:cNvPr>
                <p:cNvCxnSpPr/>
                <p:nvPr/>
              </p:nvCxnSpPr>
              <p:spPr>
                <a:xfrm flipH="1">
                  <a:off x="2456596" y="4869296"/>
                  <a:ext cx="406060" cy="371228"/>
                </a:xfrm>
                <a:prstGeom prst="line">
                  <a:avLst/>
                </a:prstGeom>
                <a:ln w="19050">
                  <a:solidFill>
                    <a:srgbClr val="008FD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B2440E5-7FAF-CA2E-9872-8B87A68289AF}"/>
                    </a:ext>
                  </a:extLst>
                </p:cNvPr>
                <p:cNvSpPr/>
                <p:nvPr/>
              </p:nvSpPr>
              <p:spPr>
                <a:xfrm>
                  <a:off x="2361542" y="5240524"/>
                  <a:ext cx="108000" cy="108000"/>
                </a:xfrm>
                <a:prstGeom prst="rect">
                  <a:avLst/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22" name="TextBox 133">
              <a:extLst>
                <a:ext uri="{FF2B5EF4-FFF2-40B4-BE49-F238E27FC236}">
                  <a16:creationId xmlns:a16="http://schemas.microsoft.com/office/drawing/2014/main" id="{08ABB4F9-5188-E4AB-5CC6-E5CD4BFB0843}"/>
                </a:ext>
              </a:extLst>
            </p:cNvPr>
            <p:cNvSpPr txBox="1"/>
            <p:nvPr/>
          </p:nvSpPr>
          <p:spPr>
            <a:xfrm>
              <a:off x="6978941" y="4067327"/>
              <a:ext cx="1742532" cy="10610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테마 및 종목 설정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크롤링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자연어 데이터와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주가 데이터 합치기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BBD6435-3184-D6AF-9F6D-A9523D3FE1C6}"/>
                </a:ext>
              </a:extLst>
            </p:cNvPr>
            <p:cNvGrpSpPr/>
            <p:nvPr/>
          </p:nvGrpSpPr>
          <p:grpSpPr>
            <a:xfrm>
              <a:off x="8843460" y="2317783"/>
              <a:ext cx="1742537" cy="1652708"/>
              <a:chOff x="6661348" y="3263632"/>
              <a:chExt cx="1510912" cy="165270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632C4C3-8FF4-F247-F202-CB4B978EC671}"/>
                  </a:ext>
                </a:extLst>
              </p:cNvPr>
              <p:cNvGrpSpPr/>
              <p:nvPr/>
            </p:nvGrpSpPr>
            <p:grpSpPr>
              <a:xfrm>
                <a:off x="6912260" y="3263632"/>
                <a:ext cx="1260000" cy="1369315"/>
                <a:chOff x="2780744" y="4852313"/>
                <a:chExt cx="1431216" cy="1555386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A5279EE-148B-4B86-D763-85C501B84782}"/>
                    </a:ext>
                  </a:extLst>
                </p:cNvPr>
                <p:cNvSpPr/>
                <p:nvPr/>
              </p:nvSpPr>
              <p:spPr>
                <a:xfrm>
                  <a:off x="2780744" y="4852313"/>
                  <a:ext cx="1431216" cy="1555386"/>
                </a:xfrm>
                <a:prstGeom prst="ellipse">
                  <a:avLst/>
                </a:prstGeom>
                <a:solidFill>
                  <a:schemeClr val="bg1"/>
                </a:solidFill>
                <a:ln w="76200" cap="flat" cmpd="sng" algn="ctr">
                  <a:solidFill>
                    <a:srgbClr val="B4985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2813">
                    <a:buFont typeface="-윤고딕130" pitchFamily="18" charset="-127"/>
                    <a:buNone/>
                  </a:pPr>
                  <a:endParaRPr lang="en-US" altLang="ko-KR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0FBA492F-F760-4197-4735-6AD84CBCF842}"/>
                    </a:ext>
                  </a:extLst>
                </p:cNvPr>
                <p:cNvSpPr/>
                <p:nvPr/>
              </p:nvSpPr>
              <p:spPr>
                <a:xfrm>
                  <a:off x="2824114" y="5494519"/>
                  <a:ext cx="1387846" cy="315108"/>
                </a:xfrm>
                <a:prstGeom prst="rect">
                  <a:avLst/>
                </a:prstGeom>
              </p:spPr>
              <p:txBody>
                <a:bodyPr wrap="square" lIns="0" rIns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12813"/>
                  <a:r>
                    <a:rPr lang="ko-KR" altLang="en-US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데이터 </a:t>
                  </a:r>
                  <a:r>
                    <a:rPr lang="ko-KR" altLang="en-US" sz="1400" b="1" dirty="0" err="1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전처리</a:t>
                  </a:r>
                  <a:endParaRPr lang="en-US" altLang="ko-KR" sz="14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E7796CD-056F-2B21-9097-D8EBC6203AE6}"/>
                  </a:ext>
                </a:extLst>
              </p:cNvPr>
              <p:cNvGrpSpPr/>
              <p:nvPr/>
            </p:nvGrpSpPr>
            <p:grpSpPr>
              <a:xfrm>
                <a:off x="6661348" y="4437112"/>
                <a:ext cx="501114" cy="479228"/>
                <a:chOff x="2361542" y="4869296"/>
                <a:chExt cx="501114" cy="479228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25295F7B-115A-90D7-A6F3-9B1944565A97}"/>
                    </a:ext>
                  </a:extLst>
                </p:cNvPr>
                <p:cNvCxnSpPr/>
                <p:nvPr/>
              </p:nvCxnSpPr>
              <p:spPr>
                <a:xfrm flipH="1">
                  <a:off x="2456596" y="4869296"/>
                  <a:ext cx="406060" cy="371228"/>
                </a:xfrm>
                <a:prstGeom prst="line">
                  <a:avLst/>
                </a:prstGeom>
                <a:ln w="19050">
                  <a:solidFill>
                    <a:srgbClr val="008FD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6F2BC5D-7A92-932E-6546-30385BF0CCCB}"/>
                    </a:ext>
                  </a:extLst>
                </p:cNvPr>
                <p:cNvSpPr/>
                <p:nvPr/>
              </p:nvSpPr>
              <p:spPr>
                <a:xfrm>
                  <a:off x="2361542" y="5240524"/>
                  <a:ext cx="108000" cy="108000"/>
                </a:xfrm>
                <a:prstGeom prst="rect">
                  <a:avLst/>
                </a:prstGeom>
                <a:solidFill>
                  <a:srgbClr val="008F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600"/>
                </a:p>
              </p:txBody>
            </p:sp>
          </p:grpSp>
        </p:grpSp>
        <p:sp>
          <p:nvSpPr>
            <p:cNvPr id="24" name="TextBox 125">
              <a:extLst>
                <a:ext uri="{FF2B5EF4-FFF2-40B4-BE49-F238E27FC236}">
                  <a16:creationId xmlns:a16="http://schemas.microsoft.com/office/drawing/2014/main" id="{CB0BD023-056A-9F70-ED3E-F8E046149D6B}"/>
                </a:ext>
              </a:extLst>
            </p:cNvPr>
            <p:cNvSpPr txBox="1"/>
            <p:nvPr/>
          </p:nvSpPr>
          <p:spPr>
            <a:xfrm>
              <a:off x="8721473" y="4067327"/>
              <a:ext cx="2796611" cy="10610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무관한 데이터 제거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자주 쓰이는 이모티콘 한글로 변환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한자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영어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숫자 외 문자 삭제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날짜 형식 통일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33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39</Pages>
  <Paragraphs>911</Paragraphs>
  <Words>4562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oh jinyoung</dc:creator>
  <cp:lastModifiedBy>cha_sana12</cp:lastModifiedBy>
  <dc:title>PowerPoint 프레젠테이션</dc:title>
  <cp:version>9.104.131.47063</cp:version>
  <dcterms:modified xsi:type="dcterms:W3CDTF">2022-08-09T00:41:03Z</dcterms:modified>
</cp:coreProperties>
</file>